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0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6" r:id="rId1"/>
  </p:sldMasterIdLst>
  <p:notesMasterIdLst>
    <p:notesMasterId r:id="rId23"/>
  </p:notesMasterIdLst>
  <p:sldIdLst>
    <p:sldId id="257" r:id="rId2"/>
    <p:sldId id="276" r:id="rId3"/>
    <p:sldId id="259" r:id="rId4"/>
    <p:sldId id="279" r:id="rId5"/>
    <p:sldId id="303" r:id="rId6"/>
    <p:sldId id="304" r:id="rId7"/>
    <p:sldId id="309" r:id="rId8"/>
    <p:sldId id="311" r:id="rId9"/>
    <p:sldId id="312" r:id="rId10"/>
    <p:sldId id="305" r:id="rId11"/>
    <p:sldId id="310" r:id="rId12"/>
    <p:sldId id="302" r:id="rId13"/>
    <p:sldId id="282" r:id="rId14"/>
    <p:sldId id="319" r:id="rId15"/>
    <p:sldId id="313" r:id="rId16"/>
    <p:sldId id="315" r:id="rId17"/>
    <p:sldId id="317" r:id="rId18"/>
    <p:sldId id="316" r:id="rId19"/>
    <p:sldId id="318" r:id="rId20"/>
    <p:sldId id="289" r:id="rId21"/>
    <p:sldId id="265" r:id="rId22"/>
  </p:sldIdLst>
  <p:sldSz cx="9906000" cy="6858000" type="A4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yjeon_2" initials="j" lastIdx="5" clrIdx="0">
    <p:extLst>
      <p:ext uri="{19B8F6BF-5375-455C-9EA6-DF929625EA0E}">
        <p15:presenceInfo xmlns:p15="http://schemas.microsoft.com/office/powerpoint/2012/main" userId="jyjeon_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B4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80404" autoAdjust="0"/>
  </p:normalViewPr>
  <p:slideViewPr>
    <p:cSldViewPr snapToGrid="0">
      <p:cViewPr varScale="1">
        <p:scale>
          <a:sx n="90" d="100"/>
          <a:sy n="90" d="100"/>
        </p:scale>
        <p:origin x="22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25" d="100"/>
          <a:sy n="125" d="100"/>
        </p:scale>
        <p:origin x="3036" y="-13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26T11:17:50.582" idx="4">
    <p:pos x="12215" y="-1436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26T11:17:50.582" idx="2">
    <p:pos x="12215" y="-1436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1.png>
</file>

<file path=ppt/media/image33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29E46-82D0-4304-B3B8-F1C8CFC13F54}" type="datetimeFigureOut">
              <a:rPr lang="ko-KR" altLang="en-US" smtClean="0"/>
              <a:t>2024-12-23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55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7654B3-FE04-43A3-B423-1804BC48E0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530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81075" y="1241425"/>
            <a:ext cx="4835525" cy="334962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922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19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1190" indent="-284229">
              <a:defRPr kumimoji="1" sz="19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0052" indent="-227697">
              <a:defRPr kumimoji="1" sz="19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597014" indent="-227697">
              <a:defRPr kumimoji="1" sz="19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3977" indent="-227697">
              <a:defRPr kumimoji="1" sz="19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06228" indent="-227697" defTabSz="912356" eaLnBrk="0" fontAlgn="base" hangingPunct="0">
              <a:spcBef>
                <a:spcPct val="0"/>
              </a:spcBef>
              <a:spcAft>
                <a:spcPct val="0"/>
              </a:spcAft>
              <a:defRPr kumimoji="1" sz="19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58481" indent="-227697" defTabSz="912356" eaLnBrk="0" fontAlgn="base" hangingPunct="0">
              <a:spcBef>
                <a:spcPct val="0"/>
              </a:spcBef>
              <a:spcAft>
                <a:spcPct val="0"/>
              </a:spcAft>
              <a:defRPr kumimoji="1" sz="19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10732" indent="-227697" defTabSz="912356" eaLnBrk="0" fontAlgn="base" hangingPunct="0">
              <a:spcBef>
                <a:spcPct val="0"/>
              </a:spcBef>
              <a:spcAft>
                <a:spcPct val="0"/>
              </a:spcAft>
              <a:defRPr kumimoji="1" sz="19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62984" indent="-227697" defTabSz="912356" eaLnBrk="0" fontAlgn="base" hangingPunct="0">
              <a:spcBef>
                <a:spcPct val="0"/>
              </a:spcBef>
              <a:spcAft>
                <a:spcPct val="0"/>
              </a:spcAft>
              <a:defRPr kumimoji="1" sz="19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E11D2BE1-3733-4098-9BED-61625E75BA12}" type="slidenum">
              <a:rPr kumimoji="0" lang="ko-KR" altLang="en-US" sz="1200">
                <a:solidFill>
                  <a:prstClr val="black"/>
                </a:solidFill>
                <a:ea typeface="맑은 고딕" panose="020B0503020000020004" pitchFamily="50" charset="-127"/>
              </a:rPr>
              <a:pPr/>
              <a:t>1</a:t>
            </a:fld>
            <a:endParaRPr kumimoji="0" lang="ko-KR" altLang="en-US" sz="1200" dirty="0">
              <a:solidFill>
                <a:prstClr val="black"/>
              </a:solidFill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2475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720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233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562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200" dirty="0"/>
          </a:p>
          <a:p>
            <a:r>
              <a:rPr lang="en-US" altLang="ko-KR" sz="1200" dirty="0"/>
              <a:t>1</a:t>
            </a:r>
            <a:r>
              <a:rPr lang="en-US" altLang="ko-KR" sz="1200" dirty="0">
                <a:solidFill>
                  <a:schemeClr val="tx1"/>
                </a:solidFill>
              </a:rPr>
              <a:t>.Reset</a:t>
            </a:r>
            <a:r>
              <a:rPr lang="ko-KR" altLang="en-US" sz="1200" dirty="0">
                <a:solidFill>
                  <a:schemeClr val="tx1"/>
                </a:solidFill>
              </a:rPr>
              <a:t>은 충분한 시간만 주도록 </a:t>
            </a:r>
            <a:r>
              <a:rPr lang="en-US" altLang="ko-KR" sz="1200" dirty="0"/>
              <a:t>Test Plan</a:t>
            </a:r>
            <a:r>
              <a:rPr lang="ko-KR" altLang="en-US" sz="1200" dirty="0"/>
              <a:t>에 명시됨</a:t>
            </a:r>
            <a:endParaRPr lang="en-US" altLang="ko-KR" sz="1200" dirty="0"/>
          </a:p>
          <a:p>
            <a:r>
              <a:rPr lang="en-US" altLang="ko-KR" sz="1200" dirty="0"/>
              <a:t>2.ROM </a:t>
            </a:r>
            <a:r>
              <a:rPr lang="ko-KR" altLang="en-US" sz="1200" dirty="0"/>
              <a:t>은 </a:t>
            </a:r>
            <a:r>
              <a:rPr lang="en-US" altLang="ko-KR" sz="1200" dirty="0"/>
              <a:t>Skip Code</a:t>
            </a:r>
            <a:r>
              <a:rPr lang="ko-KR" altLang="en-US" sz="1200" dirty="0"/>
              <a:t>인 </a:t>
            </a:r>
            <a:r>
              <a:rPr lang="en-US" altLang="ko-KR" sz="1200" dirty="0"/>
              <a:t>0x33</a:t>
            </a:r>
            <a:r>
              <a:rPr lang="ko-KR" altLang="en-US" sz="1200" dirty="0"/>
              <a:t>을 줄 경우 </a:t>
            </a:r>
            <a:r>
              <a:rPr lang="en-US" altLang="ko-KR" sz="1200" dirty="0"/>
              <a:t>Skip </a:t>
            </a:r>
            <a:r>
              <a:rPr lang="ko-KR" altLang="en-US" sz="1200" dirty="0"/>
              <a:t>가능하다고 </a:t>
            </a:r>
            <a:r>
              <a:rPr lang="en-US" altLang="ko-KR" sz="1200" dirty="0"/>
              <a:t>1-Wire Protocol</a:t>
            </a:r>
            <a:r>
              <a:rPr lang="ko-KR" altLang="en-US" sz="1200" dirty="0"/>
              <a:t>에 명시</a:t>
            </a:r>
            <a:endParaRPr lang="en-US" altLang="ko-KR" sz="1200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US" altLang="ko-KR" sz="1200" dirty="0">
                <a:highlight>
                  <a:srgbClr val="FFFF00"/>
                </a:highlight>
                <a:sym typeface="Wingdings" panose="05000000000000000000" pitchFamily="2" charset="2"/>
              </a:rPr>
              <a:t>Bit Banging </a:t>
            </a:r>
            <a:r>
              <a:rPr lang="ko-KR" altLang="en-US" sz="1200" dirty="0">
                <a:highlight>
                  <a:srgbClr val="FFFF00"/>
                </a:highlight>
                <a:sym typeface="Wingdings" panose="05000000000000000000" pitchFamily="2" charset="2"/>
              </a:rPr>
              <a:t>이 </a:t>
            </a:r>
            <a:r>
              <a:rPr lang="ko-KR" altLang="en-US" sz="1200" dirty="0" err="1">
                <a:highlight>
                  <a:srgbClr val="FFFF00"/>
                </a:highlight>
                <a:sym typeface="Wingdings" panose="05000000000000000000" pitchFamily="2" charset="2"/>
              </a:rPr>
              <a:t>이런건가</a:t>
            </a:r>
            <a:r>
              <a:rPr lang="en-US" altLang="ko-KR" sz="1200" dirty="0">
                <a:highlight>
                  <a:srgbClr val="FFFF00"/>
                </a:highlight>
                <a:sym typeface="Wingdings" panose="05000000000000000000" pitchFamily="2" charset="2"/>
              </a:rPr>
              <a:t>??</a:t>
            </a:r>
            <a:endParaRPr lang="en-US" altLang="ko-KR" sz="12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dirty="0">
              <a:solidFill>
                <a:schemeClr val="tx1"/>
              </a:solidFill>
              <a:highlight>
                <a:srgbClr val="FFFF00"/>
              </a:highlight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dirty="0">
              <a:solidFill>
                <a:schemeClr val="tx1"/>
              </a:solidFill>
              <a:highlight>
                <a:srgbClr val="FFFF00"/>
              </a:highlight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1,2</a:t>
            </a:r>
            <a:r>
              <a:rPr lang="ko-KR" altLang="en-US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를 보았을 때</a:t>
            </a:r>
            <a:r>
              <a:rPr lang="en-US" altLang="ko-KR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, DUT</a:t>
            </a:r>
            <a:r>
              <a:rPr lang="ko-KR" altLang="en-US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는 이미 일부 </a:t>
            </a:r>
            <a:r>
              <a:rPr lang="en-US" altLang="ko-KR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programed </a:t>
            </a:r>
            <a:r>
              <a:rPr lang="ko-KR" altLang="en-US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된</a:t>
            </a:r>
            <a:r>
              <a:rPr lang="en-US" altLang="ko-KR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(?)</a:t>
            </a:r>
            <a:r>
              <a:rPr lang="ko-KR" altLang="en-US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 상태로 예상할 수 있다</a:t>
            </a:r>
            <a:r>
              <a:rPr lang="en-US" altLang="ko-KR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사실 잘 이해는 안 됨</a:t>
            </a:r>
            <a:r>
              <a:rPr lang="en-US" altLang="ko-KR" sz="1200" dirty="0">
                <a:solidFill>
                  <a:schemeClr val="tx1"/>
                </a:solidFill>
                <a:highlight>
                  <a:srgbClr val="FFFF00"/>
                </a:highlight>
                <a:sym typeface="Wingdings" panose="05000000000000000000" pitchFamily="2" charset="2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1538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482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3102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1645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0827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2032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720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75718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77654B3-FE04-43A3-B423-1804BC48E00E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99101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497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250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9007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2293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580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500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비트 </a:t>
            </a:r>
            <a:r>
              <a:rPr lang="ko-KR" altLang="en-US" dirty="0" err="1"/>
              <a:t>뱅잉</a:t>
            </a:r>
            <a:r>
              <a:rPr lang="en-US" altLang="ko-KR" dirty="0"/>
              <a:t>(Bit Banging)</a:t>
            </a:r>
            <a:r>
              <a:rPr lang="ko-KR" altLang="en-US" dirty="0"/>
              <a:t>이란 데이터 통신을 전용 하드웨어를 사용하지 않고 소프트웨어로 처리하는 것을 말한다</a:t>
            </a:r>
            <a:r>
              <a:rPr lang="en-US" altLang="ko-KR" dirty="0"/>
              <a:t>. </a:t>
            </a:r>
            <a:r>
              <a:rPr lang="ko-KR" altLang="en-US" dirty="0"/>
              <a:t>말 그대로 데이터 통신의 </a:t>
            </a:r>
            <a:r>
              <a:rPr lang="en-US" altLang="ko-KR" dirty="0"/>
              <a:t>Bit </a:t>
            </a:r>
            <a:r>
              <a:rPr lang="ko-KR" altLang="en-US" dirty="0"/>
              <a:t>데이터를 </a:t>
            </a:r>
            <a:r>
              <a:rPr lang="en-US" altLang="ko-KR" dirty="0"/>
              <a:t>Bang</a:t>
            </a:r>
            <a:r>
              <a:rPr lang="ko-KR" altLang="en-US" dirty="0"/>
              <a:t>한다는 뜻이다</a:t>
            </a:r>
            <a:r>
              <a:rPr lang="en-US" altLang="ko-KR" dirty="0"/>
              <a:t>. </a:t>
            </a:r>
          </a:p>
          <a:p>
            <a:r>
              <a:rPr lang="ko-KR" altLang="en-US" dirty="0"/>
              <a:t>동기 통신인 </a:t>
            </a:r>
            <a:r>
              <a:rPr lang="en-US" altLang="ko-KR" dirty="0"/>
              <a:t>SPI, I2C</a:t>
            </a:r>
            <a:r>
              <a:rPr lang="ko-KR" altLang="en-US" dirty="0"/>
              <a:t>는 타이밍에 대한 고려가 필요 없기 때문에 </a:t>
            </a:r>
            <a:r>
              <a:rPr lang="en-US" altLang="ko-KR" dirty="0"/>
              <a:t>GPIO</a:t>
            </a:r>
            <a:r>
              <a:rPr lang="ko-KR" altLang="en-US" dirty="0"/>
              <a:t>로 쉽게 구현할 수 있고 실제로 비트 </a:t>
            </a:r>
            <a:r>
              <a:rPr lang="ko-KR" altLang="en-US" dirty="0" err="1"/>
              <a:t>뱅잉으로</a:t>
            </a:r>
            <a:r>
              <a:rPr lang="ko-KR" altLang="en-US" dirty="0"/>
              <a:t> 많이 사용한다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The DS2483 </a:t>
            </a:r>
            <a:r>
              <a:rPr lang="ko-KR" altLang="en-US" dirty="0" err="1"/>
              <a:t>is</a:t>
            </a:r>
            <a:r>
              <a:rPr lang="ko-KR" altLang="en-US" dirty="0"/>
              <a:t> </a:t>
            </a:r>
            <a:r>
              <a:rPr lang="ko-KR" altLang="en-US" dirty="0" err="1"/>
              <a:t>an</a:t>
            </a:r>
            <a:r>
              <a:rPr lang="ko-KR" altLang="en-US" dirty="0"/>
              <a:t> |2C-to-1-Wire® </a:t>
            </a:r>
            <a:r>
              <a:rPr lang="ko-KR" altLang="en-US" dirty="0" err="1"/>
              <a:t>bridge</a:t>
            </a:r>
            <a:r>
              <a:rPr lang="ko-KR" altLang="en-US" dirty="0"/>
              <a:t> </a:t>
            </a:r>
            <a:r>
              <a:rPr lang="ko-KR" altLang="en-US" dirty="0" err="1"/>
              <a:t>device</a:t>
            </a:r>
            <a:r>
              <a:rPr lang="ko-KR" altLang="en-US" dirty="0"/>
              <a:t> </a:t>
            </a:r>
            <a:r>
              <a:rPr lang="ko-KR" altLang="en-US" dirty="0" err="1"/>
              <a:t>thatinterfaces</a:t>
            </a:r>
            <a:r>
              <a:rPr lang="ko-KR" altLang="en-US" dirty="0"/>
              <a:t> </a:t>
            </a:r>
            <a:r>
              <a:rPr lang="ko-KR" altLang="en-US" dirty="0" err="1"/>
              <a:t>directly</a:t>
            </a:r>
            <a:r>
              <a:rPr lang="ko-KR" altLang="en-US" dirty="0"/>
              <a:t> </a:t>
            </a:r>
            <a:r>
              <a:rPr lang="ko-KR" altLang="en-US" dirty="0" err="1"/>
              <a:t>to</a:t>
            </a:r>
            <a:r>
              <a:rPr lang="ko-KR" altLang="en-US" dirty="0"/>
              <a:t> </a:t>
            </a:r>
            <a:r>
              <a:rPr lang="ko-KR" altLang="en-US" dirty="0" err="1"/>
              <a:t>standard</a:t>
            </a:r>
            <a:r>
              <a:rPr lang="ko-KR" altLang="en-US" dirty="0"/>
              <a:t> (100kHz </a:t>
            </a:r>
            <a:r>
              <a:rPr lang="ko-KR" altLang="en-US" dirty="0" err="1"/>
              <a:t>max</a:t>
            </a:r>
            <a:r>
              <a:rPr lang="ko-KR" altLang="en-US" dirty="0"/>
              <a:t>) </a:t>
            </a:r>
            <a:r>
              <a:rPr lang="ko-KR" altLang="en-US" dirty="0" err="1"/>
              <a:t>or</a:t>
            </a:r>
            <a:r>
              <a:rPr lang="ko-KR" altLang="en-US" dirty="0"/>
              <a:t> </a:t>
            </a:r>
            <a:r>
              <a:rPr lang="ko-KR" altLang="en-US" dirty="0" err="1"/>
              <a:t>fast</a:t>
            </a:r>
            <a:r>
              <a:rPr lang="ko-KR" altLang="en-US" dirty="0"/>
              <a:t>(400kHz </a:t>
            </a:r>
            <a:r>
              <a:rPr lang="ko-KR" altLang="en-US" dirty="0" err="1"/>
              <a:t>max</a:t>
            </a:r>
            <a:r>
              <a:rPr lang="ko-KR" altLang="en-US" dirty="0"/>
              <a:t>) |2C </a:t>
            </a:r>
            <a:r>
              <a:rPr lang="ko-KR" altLang="en-US" dirty="0" err="1"/>
              <a:t>masters</a:t>
            </a:r>
            <a:r>
              <a:rPr lang="ko-KR" altLang="en-US" dirty="0"/>
              <a:t> </a:t>
            </a:r>
            <a:r>
              <a:rPr lang="ko-KR" altLang="en-US" dirty="0" err="1"/>
              <a:t>to</a:t>
            </a:r>
            <a:r>
              <a:rPr lang="ko-KR" altLang="en-US" dirty="0"/>
              <a:t> </a:t>
            </a:r>
            <a:r>
              <a:rPr lang="ko-KR" altLang="en-US" dirty="0" err="1"/>
              <a:t>perform</a:t>
            </a:r>
            <a:r>
              <a:rPr lang="ko-KR" altLang="en-US" dirty="0"/>
              <a:t> </a:t>
            </a:r>
            <a:r>
              <a:rPr lang="ko-KR" altLang="en-US" dirty="0" err="1"/>
              <a:t>protocol</a:t>
            </a:r>
            <a:r>
              <a:rPr lang="ko-KR" altLang="en-US" dirty="0"/>
              <a:t> </a:t>
            </a:r>
            <a:r>
              <a:rPr lang="ko-KR" altLang="en-US" dirty="0" err="1"/>
              <a:t>con-version</a:t>
            </a:r>
            <a:r>
              <a:rPr lang="ko-KR" altLang="en-US" dirty="0"/>
              <a:t> </a:t>
            </a:r>
            <a:r>
              <a:rPr lang="ko-KR" altLang="en-US" dirty="0" err="1"/>
              <a:t>between</a:t>
            </a:r>
            <a:r>
              <a:rPr lang="ko-KR" altLang="en-US" dirty="0"/>
              <a:t> </a:t>
            </a:r>
            <a:r>
              <a:rPr lang="ko-KR" altLang="en-US" dirty="0" err="1"/>
              <a:t>the</a:t>
            </a:r>
            <a:r>
              <a:rPr lang="ko-KR" altLang="en-US" dirty="0"/>
              <a:t> 12C </a:t>
            </a:r>
            <a:r>
              <a:rPr lang="ko-KR" altLang="en-US" dirty="0" err="1"/>
              <a:t>master</a:t>
            </a:r>
            <a:r>
              <a:rPr lang="ko-KR" altLang="en-US" dirty="0"/>
              <a:t> and </a:t>
            </a:r>
            <a:r>
              <a:rPr lang="ko-KR" altLang="en-US" dirty="0" err="1"/>
              <a:t>any</a:t>
            </a:r>
            <a:r>
              <a:rPr lang="ko-KR" altLang="en-US" dirty="0"/>
              <a:t> downstream1-Wire </a:t>
            </a:r>
            <a:r>
              <a:rPr lang="ko-KR" altLang="en-US" dirty="0" err="1"/>
              <a:t>slave</a:t>
            </a:r>
            <a:r>
              <a:rPr lang="ko-KR" altLang="en-US" dirty="0"/>
              <a:t> </a:t>
            </a:r>
            <a:r>
              <a:rPr lang="ko-KR" altLang="en-US" dirty="0" err="1"/>
              <a:t>devices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The DS2460 SHA-1 Coprocessor with EEPROM is a hardware implementation of the ISO/IEC 10118-3 Secure Hash Algorithm (SHA-1), eliminating the need to develop software to perform the complex SHA computation required for authenticating SHA devices and for performing the validation of digitally signed service data. </a:t>
            </a:r>
            <a:endParaRPr lang="ko-KR" altLang="en-US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The </a:t>
            </a:r>
            <a:r>
              <a:rPr lang="ko-KR" altLang="en-US" dirty="0" err="1"/>
              <a:t>DeepCover</a:t>
            </a:r>
            <a:r>
              <a:rPr lang="ko-KR" altLang="en-US" dirty="0"/>
              <a:t> </a:t>
            </a:r>
            <a:r>
              <a:rPr lang="ko-KR" altLang="en-US" dirty="0" err="1"/>
              <a:t>Secure</a:t>
            </a:r>
            <a:r>
              <a:rPr lang="ko-KR" altLang="en-US" dirty="0"/>
              <a:t> </a:t>
            </a:r>
            <a:r>
              <a:rPr lang="ko-KR" altLang="en-US" dirty="0" err="1"/>
              <a:t>Authenticator</a:t>
            </a:r>
            <a:r>
              <a:rPr lang="ko-KR" altLang="en-US" dirty="0"/>
              <a:t> (DS2465) </a:t>
            </a:r>
            <a:r>
              <a:rPr lang="ko-KR" altLang="en-US" dirty="0" err="1"/>
              <a:t>is</a:t>
            </a:r>
            <a:r>
              <a:rPr lang="ko-KR" altLang="en-US" dirty="0"/>
              <a:t> aSHA-256 </a:t>
            </a:r>
            <a:r>
              <a:rPr lang="ko-KR" altLang="en-US" dirty="0" err="1"/>
              <a:t>coprocessor</a:t>
            </a:r>
            <a:r>
              <a:rPr lang="ko-KR" altLang="en-US" dirty="0"/>
              <a:t> </a:t>
            </a:r>
            <a:r>
              <a:rPr lang="ko-KR" altLang="en-US" dirty="0" err="1"/>
              <a:t>with</a:t>
            </a:r>
            <a:r>
              <a:rPr lang="ko-KR" altLang="en-US" dirty="0"/>
              <a:t> </a:t>
            </a:r>
            <a:r>
              <a:rPr lang="ko-KR" altLang="en-US" dirty="0" err="1"/>
              <a:t>built-in</a:t>
            </a:r>
            <a:r>
              <a:rPr lang="ko-KR" altLang="en-US" dirty="0"/>
              <a:t> 1-Wire® </a:t>
            </a:r>
            <a:r>
              <a:rPr lang="ko-KR" altLang="en-US" dirty="0" err="1"/>
              <a:t>master</a:t>
            </a:r>
            <a:r>
              <a:rPr lang="ko-KR" altLang="en-US" dirty="0"/>
              <a:t> </a:t>
            </a:r>
            <a:r>
              <a:rPr lang="ko-KR" altLang="en-US" dirty="0" err="1"/>
              <a:t>thatprovides</a:t>
            </a:r>
            <a:r>
              <a:rPr lang="ko-KR" altLang="en-US" dirty="0"/>
              <a:t> </a:t>
            </a:r>
            <a:r>
              <a:rPr lang="ko-KR" altLang="en-US" dirty="0" err="1"/>
              <a:t>the</a:t>
            </a:r>
            <a:r>
              <a:rPr lang="ko-KR" altLang="en-US" dirty="0"/>
              <a:t> SHA-256 and </a:t>
            </a:r>
            <a:r>
              <a:rPr lang="ko-KR" altLang="en-US" dirty="0" err="1"/>
              <a:t>memory</a:t>
            </a:r>
            <a:r>
              <a:rPr lang="ko-KR" altLang="en-US" dirty="0"/>
              <a:t> </a:t>
            </a:r>
            <a:r>
              <a:rPr lang="ko-KR" altLang="en-US" dirty="0" err="1"/>
              <a:t>functionality</a:t>
            </a:r>
            <a:r>
              <a:rPr lang="ko-KR" altLang="en-US" dirty="0"/>
              <a:t> </a:t>
            </a:r>
            <a:r>
              <a:rPr lang="ko-KR" altLang="en-US" dirty="0" err="1"/>
              <a:t>requiredby</a:t>
            </a:r>
            <a:r>
              <a:rPr lang="ko-KR" altLang="en-US" dirty="0"/>
              <a:t> </a:t>
            </a:r>
            <a:r>
              <a:rPr lang="ko-KR" altLang="en-US" dirty="0" err="1"/>
              <a:t>a</a:t>
            </a:r>
            <a:r>
              <a:rPr lang="ko-KR" altLang="en-US" dirty="0"/>
              <a:t> </a:t>
            </a:r>
            <a:r>
              <a:rPr lang="ko-KR" altLang="en-US" dirty="0" err="1"/>
              <a:t>host</a:t>
            </a:r>
            <a:r>
              <a:rPr lang="ko-KR" altLang="en-US" dirty="0"/>
              <a:t> </a:t>
            </a:r>
            <a:r>
              <a:rPr lang="ko-KR" altLang="en-US" dirty="0" err="1"/>
              <a:t>system</a:t>
            </a:r>
            <a:r>
              <a:rPr lang="ko-KR" altLang="en-US" dirty="0"/>
              <a:t> </a:t>
            </a:r>
            <a:r>
              <a:rPr lang="ko-KR" altLang="en-US" dirty="0" err="1"/>
              <a:t>to</a:t>
            </a:r>
            <a:r>
              <a:rPr lang="ko-KR" altLang="en-US" dirty="0"/>
              <a:t> </a:t>
            </a:r>
            <a:r>
              <a:rPr lang="ko-KR" altLang="en-US" dirty="0" err="1"/>
              <a:t>communicate</a:t>
            </a:r>
            <a:r>
              <a:rPr lang="ko-KR" altLang="en-US" dirty="0"/>
              <a:t> </a:t>
            </a:r>
            <a:r>
              <a:rPr lang="ko-KR" altLang="en-US" dirty="0" err="1"/>
              <a:t>with</a:t>
            </a:r>
            <a:r>
              <a:rPr lang="ko-KR" altLang="en-US" dirty="0"/>
              <a:t> and </a:t>
            </a:r>
            <a:r>
              <a:rPr lang="ko-KR" altLang="en-US" dirty="0" err="1"/>
              <a:t>operate</a:t>
            </a:r>
            <a:r>
              <a:rPr lang="ko-KR" altLang="en-US" dirty="0"/>
              <a:t> a1-Wire SHA-256 </a:t>
            </a:r>
            <a:r>
              <a:rPr lang="ko-KR" altLang="en-US" dirty="0" err="1"/>
              <a:t>slave</a:t>
            </a:r>
            <a:r>
              <a:rPr lang="ko-KR" altLang="en-US" dirty="0"/>
              <a:t>.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addition</a:t>
            </a:r>
            <a:r>
              <a:rPr lang="ko-KR" altLang="en-US" dirty="0"/>
              <a:t>, </a:t>
            </a:r>
            <a:r>
              <a:rPr lang="ko-KR" altLang="en-US" dirty="0" err="1"/>
              <a:t>it</a:t>
            </a:r>
            <a:r>
              <a:rPr lang="ko-KR" altLang="en-US" dirty="0"/>
              <a:t> </a:t>
            </a:r>
            <a:r>
              <a:rPr lang="ko-KR" altLang="en-US" dirty="0" err="1"/>
              <a:t>performs</a:t>
            </a:r>
            <a:r>
              <a:rPr lang="ko-KR" altLang="en-US" dirty="0"/>
              <a:t> </a:t>
            </a:r>
            <a:r>
              <a:rPr lang="ko-KR" altLang="en-US" dirty="0" err="1"/>
              <a:t>protocolponvereion</a:t>
            </a:r>
            <a:r>
              <a:rPr lang="ko-KR" altLang="en-US" dirty="0"/>
              <a:t> </a:t>
            </a:r>
            <a:r>
              <a:rPr lang="ko-KR" altLang="en-US" dirty="0" err="1"/>
              <a:t>betweon</a:t>
            </a:r>
            <a:r>
              <a:rPr lang="ko-KR" altLang="en-US" dirty="0"/>
              <a:t> </a:t>
            </a:r>
            <a:r>
              <a:rPr lang="ko-KR" altLang="en-US" dirty="0" err="1"/>
              <a:t>the</a:t>
            </a:r>
            <a:r>
              <a:rPr lang="ko-KR" altLang="en-US" dirty="0"/>
              <a:t> 126 </a:t>
            </a:r>
            <a:r>
              <a:rPr lang="ko-KR" altLang="en-US" dirty="0" err="1"/>
              <a:t>mactor</a:t>
            </a:r>
            <a:r>
              <a:rPr lang="ko-KR" altLang="en-US" dirty="0"/>
              <a:t> and </a:t>
            </a:r>
            <a:r>
              <a:rPr lang="ko-KR" altLang="en-US" dirty="0" err="1"/>
              <a:t>any</a:t>
            </a:r>
            <a:r>
              <a:rPr lang="ko-KR" altLang="en-US" dirty="0"/>
              <a:t> </a:t>
            </a:r>
            <a:r>
              <a:rPr lang="ko-KR" altLang="en-US" dirty="0" err="1"/>
              <a:t>attached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As more 1-Wire devices become available, more and more users have to deal with the demands of generating 1-Wire signals to communicate to them. This usually requires "bit-banging" a port pin on a microprocessor, and having the microprocessor perform the timing functions required for the 1-Wireprotocol.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rgbClr val="343434"/>
                </a:solidFill>
                <a:latin typeface="-apple-system"/>
              </a:rPr>
              <a:t>SHA(S</a:t>
            </a:r>
            <a:r>
              <a:rPr lang="en-US" altLang="ko-KR" b="0" i="0" dirty="0">
                <a:solidFill>
                  <a:srgbClr val="343434"/>
                </a:solidFill>
                <a:effectLst/>
                <a:latin typeface="-apple-system"/>
              </a:rPr>
              <a:t>ecure Hash Algorithm)</a:t>
            </a:r>
            <a:endParaRPr lang="ko-KR" altLang="en-US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601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42950" y="1347788"/>
            <a:ext cx="5253038" cy="36369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65776-7814-46E7-966C-100FB223852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843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95" indent="0" algn="ctr">
              <a:buNone/>
              <a:defRPr sz="2000"/>
            </a:lvl2pPr>
            <a:lvl3pPr marL="914390" indent="0" algn="ctr">
              <a:buNone/>
              <a:defRPr sz="1800"/>
            </a:lvl3pPr>
            <a:lvl4pPr marL="1371585" indent="0" algn="ctr">
              <a:buNone/>
              <a:defRPr sz="1600"/>
            </a:lvl4pPr>
            <a:lvl5pPr marL="1828778" indent="0" algn="ctr">
              <a:buNone/>
              <a:defRPr sz="1600"/>
            </a:lvl5pPr>
            <a:lvl6pPr marL="2285974" indent="0" algn="ctr">
              <a:buNone/>
              <a:defRPr sz="1600"/>
            </a:lvl6pPr>
            <a:lvl7pPr marL="2743168" indent="0" algn="ctr">
              <a:buNone/>
              <a:defRPr sz="1600"/>
            </a:lvl7pPr>
            <a:lvl8pPr marL="3200363" indent="0" algn="ctr">
              <a:buNone/>
              <a:defRPr sz="1600"/>
            </a:lvl8pPr>
            <a:lvl9pPr marL="3657558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9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0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747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김성호\Desktop\181031 엘비세미콘 PPT디자인\A안\1. A안-표지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" t="1152" r="1471" b="1461"/>
          <a:stretch/>
        </p:blipFill>
        <p:spPr bwMode="auto">
          <a:xfrm>
            <a:off x="6723" y="0"/>
            <a:ext cx="9876865" cy="6864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2" y="6441142"/>
            <a:ext cx="1116364" cy="365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5815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Picture 2" descr="C:\Users\김성호\Desktop\181031 엘비세미콘 PPT디자인\A안\2. A안-뒷표지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250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093" y="6309515"/>
            <a:ext cx="1331913" cy="411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361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3"/>
          <p:cNvSpPr>
            <a:spLocks noChangeShapeType="1"/>
          </p:cNvSpPr>
          <p:nvPr userDrawn="1"/>
        </p:nvSpPr>
        <p:spPr bwMode="auto">
          <a:xfrm flipV="1">
            <a:off x="144855" y="381352"/>
            <a:ext cx="9587620" cy="33512"/>
          </a:xfrm>
          <a:prstGeom prst="line">
            <a:avLst/>
          </a:prstGeom>
          <a:noFill/>
          <a:ln w="127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 sz="2326"/>
          </a:p>
        </p:txBody>
      </p:sp>
      <p:pic>
        <p:nvPicPr>
          <p:cNvPr id="3" name="Picture 3" descr="D:\총무업무\LB\LB루셈 신규CI\RGB\type-09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lum bright="20000"/>
          </a:blip>
          <a:srcRect l="6444" t="14629" r="62976" b="23976"/>
          <a:stretch/>
        </p:blipFill>
        <p:spPr bwMode="auto">
          <a:xfrm>
            <a:off x="271347" y="6614988"/>
            <a:ext cx="162931" cy="157688"/>
          </a:xfrm>
          <a:prstGeom prst="rect">
            <a:avLst/>
          </a:prstGeom>
          <a:noFill/>
        </p:spPr>
      </p:pic>
      <p:cxnSp>
        <p:nvCxnSpPr>
          <p:cNvPr id="5" name="직선 연결선 4"/>
          <p:cNvCxnSpPr/>
          <p:nvPr userDrawn="1"/>
        </p:nvCxnSpPr>
        <p:spPr>
          <a:xfrm>
            <a:off x="144855" y="6550751"/>
            <a:ext cx="958762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17959" y="6572433"/>
            <a:ext cx="614106" cy="274202"/>
          </a:xfrm>
          <a:prstGeom prst="rect">
            <a:avLst/>
          </a:prstGeom>
          <a:noFill/>
        </p:spPr>
      </p:pic>
      <p:sp>
        <p:nvSpPr>
          <p:cNvPr id="7" name="직사각형 6"/>
          <p:cNvSpPr/>
          <p:nvPr userDrawn="1"/>
        </p:nvSpPr>
        <p:spPr>
          <a:xfrm>
            <a:off x="404233" y="6618936"/>
            <a:ext cx="2796169" cy="2201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31" b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A,C,T : </a:t>
            </a:r>
            <a:r>
              <a:rPr lang="ko-KR" altLang="en-US" sz="831" b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존중</a:t>
            </a:r>
            <a:r>
              <a:rPr lang="en-US" altLang="ko-KR" sz="831" b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ko-KR" altLang="en-US" sz="831" b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행복</a:t>
            </a:r>
            <a:r>
              <a:rPr lang="en-US" altLang="ko-KR" sz="831" b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sz="831" b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변화</a:t>
            </a:r>
            <a:r>
              <a:rPr lang="en-US" altLang="ko-KR" sz="831" b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ko-KR" altLang="en-US" sz="831" b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도전</a:t>
            </a:r>
            <a:r>
              <a:rPr lang="en-US" altLang="ko-KR" sz="831" b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sz="831" b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열정</a:t>
            </a:r>
            <a:r>
              <a:rPr lang="en-US" altLang="ko-KR" sz="831" b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ko-KR" altLang="en-US" sz="831" b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인재중시</a:t>
            </a:r>
            <a:r>
              <a:rPr lang="en-US" altLang="ko-KR" sz="831" b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ko-KR" altLang="en-US" sz="831" b="1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57223" y="6551020"/>
            <a:ext cx="580119" cy="365125"/>
          </a:xfrm>
        </p:spPr>
        <p:txBody>
          <a:bodyPr/>
          <a:lstStyle/>
          <a:p>
            <a:fld id="{DCC67810-B287-45A9-AA2A-419C69AF597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8985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44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9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7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6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869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257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5" indent="0">
              <a:buNone/>
              <a:defRPr sz="2000" b="1"/>
            </a:lvl2pPr>
            <a:lvl3pPr marL="914390" indent="0">
              <a:buNone/>
              <a:defRPr sz="1800" b="1"/>
            </a:lvl3pPr>
            <a:lvl4pPr marL="1371585" indent="0">
              <a:buNone/>
              <a:defRPr sz="1600" b="1"/>
            </a:lvl4pPr>
            <a:lvl5pPr marL="1828778" indent="0">
              <a:buNone/>
              <a:defRPr sz="1600" b="1"/>
            </a:lvl5pPr>
            <a:lvl6pPr marL="2285974" indent="0">
              <a:buNone/>
              <a:defRPr sz="1600" b="1"/>
            </a:lvl6pPr>
            <a:lvl7pPr marL="2743168" indent="0">
              <a:buNone/>
              <a:defRPr sz="1600" b="1"/>
            </a:lvl7pPr>
            <a:lvl8pPr marL="3200363" indent="0">
              <a:buNone/>
              <a:defRPr sz="1600" b="1"/>
            </a:lvl8pPr>
            <a:lvl9pPr marL="36575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5" indent="0">
              <a:buNone/>
              <a:defRPr sz="2000" b="1"/>
            </a:lvl2pPr>
            <a:lvl3pPr marL="914390" indent="0">
              <a:buNone/>
              <a:defRPr sz="1800" b="1"/>
            </a:lvl3pPr>
            <a:lvl4pPr marL="1371585" indent="0">
              <a:buNone/>
              <a:defRPr sz="1600" b="1"/>
            </a:lvl4pPr>
            <a:lvl5pPr marL="1828778" indent="0">
              <a:buNone/>
              <a:defRPr sz="1600" b="1"/>
            </a:lvl5pPr>
            <a:lvl6pPr marL="2285974" indent="0">
              <a:buNone/>
              <a:defRPr sz="1600" b="1"/>
            </a:lvl6pPr>
            <a:lvl7pPr marL="2743168" indent="0">
              <a:buNone/>
              <a:defRPr sz="1600" b="1"/>
            </a:lvl7pPr>
            <a:lvl8pPr marL="3200363" indent="0">
              <a:buNone/>
              <a:defRPr sz="1600" b="1"/>
            </a:lvl8pPr>
            <a:lvl9pPr marL="36575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808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163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594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95" indent="0">
              <a:buNone/>
              <a:defRPr sz="1400"/>
            </a:lvl2pPr>
            <a:lvl3pPr marL="914390" indent="0">
              <a:buNone/>
              <a:defRPr sz="1200"/>
            </a:lvl3pPr>
            <a:lvl4pPr marL="1371585" indent="0">
              <a:buNone/>
              <a:defRPr sz="1000"/>
            </a:lvl4pPr>
            <a:lvl5pPr marL="1828778" indent="0">
              <a:buNone/>
              <a:defRPr sz="1000"/>
            </a:lvl5pPr>
            <a:lvl6pPr marL="2285974" indent="0">
              <a:buNone/>
              <a:defRPr sz="1000"/>
            </a:lvl6pPr>
            <a:lvl7pPr marL="2743168" indent="0">
              <a:buNone/>
              <a:defRPr sz="1000"/>
            </a:lvl7pPr>
            <a:lvl8pPr marL="3200363" indent="0">
              <a:buNone/>
              <a:defRPr sz="1000"/>
            </a:lvl8pPr>
            <a:lvl9pPr marL="36575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142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95" indent="0">
              <a:buNone/>
              <a:defRPr sz="2800"/>
            </a:lvl2pPr>
            <a:lvl3pPr marL="914390" indent="0">
              <a:buNone/>
              <a:defRPr sz="2400"/>
            </a:lvl3pPr>
            <a:lvl4pPr marL="1371585" indent="0">
              <a:buNone/>
              <a:defRPr sz="2000"/>
            </a:lvl4pPr>
            <a:lvl5pPr marL="1828778" indent="0">
              <a:buNone/>
              <a:defRPr sz="2000"/>
            </a:lvl5pPr>
            <a:lvl6pPr marL="2285974" indent="0">
              <a:buNone/>
              <a:defRPr sz="2000"/>
            </a:lvl6pPr>
            <a:lvl7pPr marL="2743168" indent="0">
              <a:buNone/>
              <a:defRPr sz="2000"/>
            </a:lvl7pPr>
            <a:lvl8pPr marL="3200363" indent="0">
              <a:buNone/>
              <a:defRPr sz="2000"/>
            </a:lvl8pPr>
            <a:lvl9pPr marL="3657558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95" indent="0">
              <a:buNone/>
              <a:defRPr sz="1400"/>
            </a:lvl2pPr>
            <a:lvl3pPr marL="914390" indent="0">
              <a:buNone/>
              <a:defRPr sz="1200"/>
            </a:lvl3pPr>
            <a:lvl4pPr marL="1371585" indent="0">
              <a:buNone/>
              <a:defRPr sz="1000"/>
            </a:lvl4pPr>
            <a:lvl5pPr marL="1828778" indent="0">
              <a:buNone/>
              <a:defRPr sz="1000"/>
            </a:lvl5pPr>
            <a:lvl6pPr marL="2285974" indent="0">
              <a:buNone/>
              <a:defRPr sz="1000"/>
            </a:lvl6pPr>
            <a:lvl7pPr marL="2743168" indent="0">
              <a:buNone/>
              <a:defRPr sz="1000"/>
            </a:lvl7pPr>
            <a:lvl8pPr marL="3200363" indent="0">
              <a:buNone/>
              <a:defRPr sz="1000"/>
            </a:lvl8pPr>
            <a:lvl9pPr marL="36575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87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9FFC-24BE-4D5E-8664-0D2E9A5AA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5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90" r:id="rId13"/>
    <p:sldLayoutId id="2147483689" r:id="rId14"/>
  </p:sldLayoutIdLst>
  <p:hf hdr="0" ftr="0" dt="0"/>
  <p:txStyles>
    <p:titleStyle>
      <a:lvl1pPr algn="l" defTabSz="91439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8" indent="-228598" algn="l" defTabSz="91439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2" indent="-228598" algn="l" defTabSz="91439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7" indent="-228598" algn="l" defTabSz="91439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1" indent="-228598" algn="l" defTabSz="91439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6" indent="-228598" algn="l" defTabSz="91439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0" indent="-228598" algn="l" defTabSz="91439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6" indent="-228598" algn="l" defTabSz="91439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0" indent="-228598" algn="l" defTabSz="91439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5" indent="-228598" algn="l" defTabSz="91439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5" algn="l" defTabSz="9143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0" algn="l" defTabSz="9143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5" algn="l" defTabSz="9143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8" algn="l" defTabSz="9143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4" algn="l" defTabSz="9143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8" algn="l" defTabSz="9143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3" algn="l" defTabSz="9143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8" algn="l" defTabSz="9143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comments" Target="../comments/commen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6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1.png"/><Relationship Id="rId5" Type="http://schemas.openxmlformats.org/officeDocument/2006/relationships/image" Target="../media/image30.emf"/><Relationship Id="rId4" Type="http://schemas.openxmlformats.org/officeDocument/2006/relationships/oleObject" Target="../embeddings/oleObject1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34.pn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3.png"/><Relationship Id="rId5" Type="http://schemas.openxmlformats.org/officeDocument/2006/relationships/image" Target="../media/image32.emf"/><Relationship Id="rId4" Type="http://schemas.openxmlformats.org/officeDocument/2006/relationships/oleObject" Target="../embeddings/oleObject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37.pn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6.png"/><Relationship Id="rId5" Type="http://schemas.openxmlformats.org/officeDocument/2006/relationships/image" Target="../media/image35.emf"/><Relationship Id="rId4" Type="http://schemas.openxmlformats.org/officeDocument/2006/relationships/oleObject" Target="../embeddings/oleObject3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39.pn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8.png"/><Relationship Id="rId5" Type="http://schemas.openxmlformats.org/officeDocument/2006/relationships/image" Target="../media/image35.e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1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nfineon.com/dgdl/Infineon-OneWire_001-43362-Software%20Module%20Datasheets-v01_01-EN.pdf?fileId=8ac78c8c7d0d8da4017d0f987bd907a0" TargetMode="External"/><Relationship Id="rId3" Type="http://schemas.openxmlformats.org/officeDocument/2006/relationships/hyperlink" Target="https://www.youtube.com/watch?v=4V5jQhR4bHk&amp;list=PLf7rwiW0DjjpXNy7kiQ-AXwN9baG3nC5n" TargetMode="External"/><Relationship Id="rId7" Type="http://schemas.openxmlformats.org/officeDocument/2006/relationships/hyperlink" Target="https://www.jmp.com/support/help/en/15.1/?os=win&amp;source=application#page/jmp/scripting-graphs-and-display-boxes.shtml#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youtube.com/watch?v=e6ORIDKA-QA" TargetMode="External"/><Relationship Id="rId5" Type="http://schemas.openxmlformats.org/officeDocument/2006/relationships/hyperlink" Target="https://www.youtube.com/watch?v=lsikcaA7q-c" TargetMode="External"/><Relationship Id="rId4" Type="http://schemas.openxmlformats.org/officeDocument/2006/relationships/hyperlink" Target="https://www.youtube.com/watch?v=CjH-OztKe00" TargetMode="External"/><Relationship Id="rId9" Type="http://schemas.openxmlformats.org/officeDocument/2006/relationships/hyperlink" Target="https://blog.naver.com/specialist0/221052688558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comments" Target="../comments/commen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2581298" y="5759497"/>
            <a:ext cx="474337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25178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Tahoma" panose="020B0604030504040204" pitchFamily="34" charset="0"/>
              </a:rPr>
              <a:t>2024. 11. 06 TEST</a:t>
            </a:r>
            <a:r>
              <a:rPr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25178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Tahoma" panose="020B0604030504040204" pitchFamily="34" charset="0"/>
              </a:rPr>
              <a:t>제품개발팀</a:t>
            </a:r>
            <a:endParaRPr lang="en-US" altLang="ko-KR" sz="1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125178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Tahoma" panose="020B0604030504040204" pitchFamily="34" charset="0"/>
            </a:endParaRPr>
          </a:p>
          <a:p>
            <a:pPr algn="ctr"/>
            <a:r>
              <a:rPr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25178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Tahoma" panose="020B0604030504040204" pitchFamily="34" charset="0"/>
              </a:rPr>
              <a:t>전준영 선임</a:t>
            </a:r>
            <a:endParaRPr lang="en-US" altLang="ko-KR" sz="1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125178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Tahoma" panose="020B0604030504040204" pitchFamily="34" charset="0"/>
            </a:endParaRPr>
          </a:p>
        </p:txBody>
      </p:sp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4003589" y="1847527"/>
            <a:ext cx="590855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/>
              <a:t>1-Wire Protocol</a:t>
            </a:r>
            <a:endParaRPr lang="ko-KR" altLang="en-US" sz="4000" b="1" dirty="0"/>
          </a:p>
        </p:txBody>
      </p:sp>
      <p:sp>
        <p:nvSpPr>
          <p:cNvPr id="7" name="TextBox 6"/>
          <p:cNvSpPr txBox="1">
            <a:spLocks/>
          </p:cNvSpPr>
          <p:nvPr/>
        </p:nvSpPr>
        <p:spPr>
          <a:xfrm>
            <a:off x="124638" y="3980567"/>
            <a:ext cx="3524416" cy="236598"/>
          </a:xfrm>
          <a:prstGeom prst="rect">
            <a:avLst/>
          </a:prstGeom>
          <a:ln w="9525">
            <a:noFill/>
          </a:ln>
        </p:spPr>
        <p:txBody>
          <a:bodyPr wrap="square" lIns="25715" tIns="25715" rIns="25715" bIns="25715" rtlCol="0">
            <a:spAutoFit/>
          </a:bodyPr>
          <a:lstStyle/>
          <a:p>
            <a:pPr defTabSz="385706" eaLnBrk="0" hangingPunct="0"/>
            <a:r>
              <a:rPr lang="en-US" altLang="ko-KR" sz="12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cs typeface="Arial" pitchFamily="34" charset="0"/>
                <a:sym typeface="Arial"/>
              </a:rPr>
              <a:t> </a:t>
            </a:r>
            <a:r>
              <a:rPr lang="en-US" altLang="ko-KR" sz="1200" b="1" dirty="0">
                <a:solidFill>
                  <a:schemeClr val="accent5"/>
                </a:solidFill>
                <a:effectLst>
                  <a:outerShdw blurRad="38100" dist="38100" dir="2700000" algn="tl" rotWithShape="0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cs typeface="Arial" pitchFamily="34" charset="0"/>
                <a:sym typeface="Arial"/>
              </a:rPr>
              <a:t>Look Beyond, Best Solution Provider</a:t>
            </a:r>
            <a:endParaRPr lang="ko-KR" altLang="en-US" sz="1200" b="1" dirty="0">
              <a:solidFill>
                <a:schemeClr val="accent5"/>
              </a:solidFill>
              <a:effectLst>
                <a:outerShdw blurRad="38100" dist="38100" dir="2700000" algn="tl" rotWithShape="0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cs typeface="Arial" pitchFamily="34" charset="0"/>
              <a:sym typeface="Arial"/>
            </a:endParaRP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>
            <a:off x="151803" y="4256245"/>
            <a:ext cx="3792831" cy="236598"/>
          </a:xfrm>
          <a:prstGeom prst="rect">
            <a:avLst/>
          </a:prstGeom>
          <a:ln w="9525">
            <a:noFill/>
          </a:ln>
        </p:spPr>
        <p:txBody>
          <a:bodyPr wrap="square" lIns="25715" tIns="25715" rIns="25715" bIns="25715" rtlCol="0">
            <a:spAutoFit/>
          </a:bodyPr>
          <a:lstStyle/>
          <a:p>
            <a:pPr defTabSz="385706" eaLnBrk="0" hangingPunct="0"/>
            <a:r>
              <a:rPr lang="en-US" altLang="ko-KR" sz="1200" b="1" dirty="0">
                <a:solidFill>
                  <a:schemeClr val="accent2"/>
                </a:solidFill>
                <a:latin typeface="Tahoma"/>
                <a:cs typeface="Arial" pitchFamily="34" charset="0"/>
                <a:sym typeface="Arial"/>
              </a:rPr>
              <a:t>2025, Global OSAT TOP 10/</a:t>
            </a:r>
            <a:r>
              <a:rPr lang="ko-KR" altLang="en-US" sz="1200" b="1" dirty="0">
                <a:solidFill>
                  <a:schemeClr val="accent2"/>
                </a:solidFill>
                <a:latin typeface="Tahoma"/>
                <a:cs typeface="Arial" pitchFamily="34" charset="0"/>
                <a:sym typeface="Arial"/>
              </a:rPr>
              <a:t>매출</a:t>
            </a:r>
            <a:r>
              <a:rPr lang="en-US" altLang="ko-KR" sz="1200" b="1" dirty="0">
                <a:solidFill>
                  <a:schemeClr val="accent2"/>
                </a:solidFill>
                <a:latin typeface="Tahoma"/>
                <a:cs typeface="Arial" pitchFamily="34" charset="0"/>
                <a:sym typeface="Arial"/>
              </a:rPr>
              <a:t>5700</a:t>
            </a:r>
            <a:r>
              <a:rPr lang="ko-KR" altLang="en-US" sz="1200" b="1" dirty="0">
                <a:solidFill>
                  <a:schemeClr val="accent2"/>
                </a:solidFill>
                <a:latin typeface="Tahoma"/>
                <a:cs typeface="Arial" pitchFamily="34" charset="0"/>
                <a:sym typeface="Arial"/>
              </a:rPr>
              <a:t>억</a:t>
            </a:r>
            <a:r>
              <a:rPr lang="en-US" altLang="ko-KR" sz="1200" b="1" dirty="0">
                <a:solidFill>
                  <a:schemeClr val="accent2"/>
                </a:solidFill>
                <a:latin typeface="Tahoma"/>
                <a:cs typeface="Arial" pitchFamily="34" charset="0"/>
                <a:sym typeface="Arial"/>
              </a:rPr>
              <a:t> </a:t>
            </a:r>
            <a:r>
              <a:rPr lang="ko-KR" altLang="en-US" sz="1200" b="1" dirty="0">
                <a:solidFill>
                  <a:schemeClr val="accent2"/>
                </a:solidFill>
                <a:latin typeface="Tahoma"/>
                <a:cs typeface="Arial" pitchFamily="34" charset="0"/>
                <a:sym typeface="Arial"/>
              </a:rPr>
              <a:t>달성</a:t>
            </a:r>
            <a:endParaRPr lang="en-US" altLang="ko-KR" sz="1200" b="1" dirty="0">
              <a:solidFill>
                <a:schemeClr val="accent2"/>
              </a:solidFill>
              <a:latin typeface="Tahoma"/>
              <a:cs typeface="Arial" pitchFamily="34" charset="0"/>
              <a:sym typeface="Arial"/>
            </a:endParaRPr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>
            <a:off x="151795" y="4522060"/>
            <a:ext cx="3441472" cy="236598"/>
          </a:xfrm>
          <a:prstGeom prst="rect">
            <a:avLst/>
          </a:prstGeom>
          <a:ln w="9525">
            <a:noFill/>
          </a:ln>
        </p:spPr>
        <p:txBody>
          <a:bodyPr wrap="square" lIns="25715" tIns="25715" rIns="25715" bIns="25715" rtlCol="0">
            <a:spAutoFit/>
          </a:bodyPr>
          <a:lstStyle/>
          <a:p>
            <a:pPr defTabSz="385706" eaLnBrk="0" hangingPunct="0"/>
            <a:r>
              <a:rPr lang="en-US" altLang="ko-KR" sz="1200" b="1" dirty="0">
                <a:solidFill>
                  <a:srgbClr val="FF0000"/>
                </a:solidFill>
                <a:latin typeface="Tahoma" panose="020B0604030504040204" pitchFamily="34" charset="0"/>
                <a:cs typeface="Arial" pitchFamily="34" charset="0"/>
                <a:sym typeface="Arial"/>
              </a:rPr>
              <a:t>ACT</a:t>
            </a:r>
            <a:r>
              <a:rPr lang="en-US" altLang="ko-KR" sz="1200" b="1" dirty="0">
                <a:latin typeface="Tahoma" panose="020B0604030504040204" pitchFamily="34" charset="0"/>
                <a:cs typeface="Arial" pitchFamily="34" charset="0"/>
                <a:sym typeface="Arial"/>
              </a:rPr>
              <a:t>: </a:t>
            </a:r>
            <a:r>
              <a:rPr lang="en-US" altLang="ko-KR" sz="1200" b="1" dirty="0">
                <a:solidFill>
                  <a:srgbClr val="FF0000"/>
                </a:solidFill>
                <a:latin typeface="Tahoma" panose="020B0604030504040204" pitchFamily="34" charset="0"/>
                <a:cs typeface="Arial" pitchFamily="34" charset="0"/>
                <a:sym typeface="Arial"/>
              </a:rPr>
              <a:t>A</a:t>
            </a:r>
            <a:r>
              <a:rPr lang="en-US" altLang="ko-KR" sz="1200" b="1" dirty="0">
                <a:latin typeface="Tahoma" panose="020B0604030504040204" pitchFamily="34" charset="0"/>
                <a:cs typeface="Arial" pitchFamily="34" charset="0"/>
                <a:sym typeface="Arial"/>
              </a:rPr>
              <a:t>ccompanying, </a:t>
            </a:r>
            <a:r>
              <a:rPr lang="en-US" altLang="ko-KR" sz="1200" b="1" dirty="0">
                <a:solidFill>
                  <a:srgbClr val="FF0000"/>
                </a:solidFill>
                <a:latin typeface="Tahoma" panose="020B0604030504040204" pitchFamily="34" charset="0"/>
                <a:cs typeface="Arial" pitchFamily="34" charset="0"/>
                <a:sym typeface="Arial"/>
              </a:rPr>
              <a:t>C</a:t>
            </a:r>
            <a:r>
              <a:rPr lang="en-US" altLang="ko-KR" sz="1200" b="1" dirty="0">
                <a:latin typeface="Tahoma" panose="020B0604030504040204" pitchFamily="34" charset="0"/>
                <a:cs typeface="Arial" pitchFamily="34" charset="0"/>
                <a:sym typeface="Arial"/>
              </a:rPr>
              <a:t>hallenging, </a:t>
            </a:r>
            <a:r>
              <a:rPr lang="en-US" altLang="ko-KR" sz="1200" b="1" dirty="0">
                <a:solidFill>
                  <a:srgbClr val="FF0000"/>
                </a:solidFill>
                <a:latin typeface="Tahoma" panose="020B0604030504040204" pitchFamily="34" charset="0"/>
                <a:cs typeface="Arial" pitchFamily="34" charset="0"/>
                <a:sym typeface="Arial"/>
              </a:rPr>
              <a:t>T</a:t>
            </a:r>
            <a:r>
              <a:rPr lang="en-US" altLang="ko-KR" sz="1200" b="1" dirty="0">
                <a:latin typeface="Tahoma" panose="020B0604030504040204" pitchFamily="34" charset="0"/>
                <a:cs typeface="Arial" pitchFamily="34" charset="0"/>
                <a:sym typeface="Arial"/>
              </a:rPr>
              <a:t>alent </a:t>
            </a:r>
            <a:endParaRPr lang="ko-KR" altLang="en-US" sz="1200" b="1" dirty="0">
              <a:latin typeface="Tahoma" panose="020B0604030504040204" pitchFamily="34" charset="0"/>
              <a:cs typeface="Arial" pitchFamily="34" charset="0"/>
              <a:sym typeface="Arial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4061254" y="2555413"/>
            <a:ext cx="585089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8268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15" name="Text Box 3">
            <a:extLst>
              <a:ext uri="{FF2B5EF4-FFF2-40B4-BE49-F238E27FC236}">
                <a16:creationId xmlns:a16="http://schemas.microsoft.com/office/drawing/2014/main" id="{BFF40C48-B29B-474A-87AD-FBDF22CEAF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06" y="26871"/>
            <a:ext cx="5622351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2. </a:t>
            </a:r>
            <a:r>
              <a:rPr lang="ko-KR" altLang="en-US" sz="2000" b="1" dirty="0">
                <a:solidFill>
                  <a:schemeClr val="accent1">
                    <a:lumMod val="50000"/>
                  </a:schemeClr>
                </a:solidFill>
              </a:rPr>
              <a:t>통신 </a:t>
            </a:r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Specification -2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25014215-FAE9-4A57-A84C-0A40A2CC6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10" y="3296556"/>
            <a:ext cx="4806090" cy="283431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89CB3E0C-103C-486F-A880-7F6C1898CC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8" r="3059"/>
          <a:stretch/>
        </p:blipFill>
        <p:spPr>
          <a:xfrm>
            <a:off x="5014806" y="3296556"/>
            <a:ext cx="4827694" cy="283431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9333612-AC39-4B86-9F1A-94EFF9981DD4}"/>
              </a:ext>
            </a:extLst>
          </p:cNvPr>
          <p:cNvSpPr txBox="1"/>
          <p:nvPr/>
        </p:nvSpPr>
        <p:spPr>
          <a:xfrm>
            <a:off x="4947282" y="2988713"/>
            <a:ext cx="32569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Write Pulse(*Read</a:t>
            </a:r>
            <a:r>
              <a:rPr lang="ko-KR" altLang="en-US" sz="1200" dirty="0"/>
              <a:t>와 동일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1E5BC17-9772-4A4E-BF1F-18D0344BA002}"/>
              </a:ext>
            </a:extLst>
          </p:cNvPr>
          <p:cNvSpPr txBox="1"/>
          <p:nvPr/>
        </p:nvSpPr>
        <p:spPr>
          <a:xfrm>
            <a:off x="121510" y="2988713"/>
            <a:ext cx="32569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Reset Sequence</a:t>
            </a:r>
            <a:endParaRPr lang="ko-KR" altLang="en-US" sz="1200" dirty="0"/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73A19574-16AA-4C16-B649-61E0B355659C}"/>
              </a:ext>
            </a:extLst>
          </p:cNvPr>
          <p:cNvGrpSpPr/>
          <p:nvPr/>
        </p:nvGrpSpPr>
        <p:grpSpPr>
          <a:xfrm>
            <a:off x="119588" y="936224"/>
            <a:ext cx="4827694" cy="2003879"/>
            <a:chOff x="125306" y="564686"/>
            <a:chExt cx="4827694" cy="2311722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BA40E17E-DACC-4F79-862A-ACDAF32AB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5306" y="564686"/>
              <a:ext cx="4827694" cy="231172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48B86BC3-603C-4F7B-9F7F-74B09DD8E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13400" y="2247644"/>
              <a:ext cx="1109100" cy="628764"/>
            </a:xfrm>
            <a:prstGeom prst="rect">
              <a:avLst/>
            </a:prstGeom>
          </p:spPr>
        </p:pic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DCD85CB6-0FE4-4BBA-8F05-E895EAA3A55F}"/>
              </a:ext>
            </a:extLst>
          </p:cNvPr>
          <p:cNvSpPr txBox="1"/>
          <p:nvPr/>
        </p:nvSpPr>
        <p:spPr>
          <a:xfrm>
            <a:off x="119588" y="442540"/>
            <a:ext cx="98406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- 1-Wire</a:t>
            </a:r>
            <a:r>
              <a:rPr lang="ko-KR" altLang="en-US" dirty="0"/>
              <a:t> </a:t>
            </a:r>
            <a:r>
              <a:rPr lang="en-US" altLang="ko-KR" dirty="0"/>
              <a:t>Protocol Standard </a:t>
            </a:r>
            <a:r>
              <a:rPr lang="ko-KR" altLang="en-US" dirty="0"/>
              <a:t>기준 아래와 같은 </a:t>
            </a:r>
            <a:r>
              <a:rPr lang="en-US" altLang="ko-KR" dirty="0"/>
              <a:t>Pulse</a:t>
            </a:r>
            <a:r>
              <a:rPr lang="ko-KR" altLang="en-US" dirty="0"/>
              <a:t>를 가짐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AA975C9-172C-4D32-A550-BDEB242324C6}"/>
              </a:ext>
            </a:extLst>
          </p:cNvPr>
          <p:cNvSpPr txBox="1"/>
          <p:nvPr/>
        </p:nvSpPr>
        <p:spPr>
          <a:xfrm>
            <a:off x="5935376" y="2395069"/>
            <a:ext cx="41509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 err="1">
                <a:solidFill>
                  <a:srgbClr val="FF0000"/>
                </a:solidFill>
              </a:rPr>
              <a:t>High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ko-KR" altLang="en-US" sz="1400" b="1" dirty="0" err="1">
                <a:solidFill>
                  <a:srgbClr val="FF0000"/>
                </a:solidFill>
              </a:rPr>
              <a:t>periods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ko-KR" altLang="en-US" sz="1400" b="1" dirty="0" err="1">
                <a:solidFill>
                  <a:srgbClr val="FF0000"/>
                </a:solidFill>
              </a:rPr>
              <a:t>recharge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ko-KR" altLang="en-US" sz="1400" b="1" dirty="0" err="1">
                <a:solidFill>
                  <a:srgbClr val="FF0000"/>
                </a:solidFill>
              </a:rPr>
              <a:t>the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ko-KR" altLang="en-US" sz="1400" b="1" dirty="0" err="1">
                <a:solidFill>
                  <a:srgbClr val="FF0000"/>
                </a:solidFill>
              </a:rPr>
              <a:t>parasite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ko-KR" altLang="en-US" sz="1400" b="1" dirty="0" err="1">
                <a:solidFill>
                  <a:srgbClr val="FF0000"/>
                </a:solidFill>
              </a:rPr>
              <a:t>power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ko-KR" altLang="en-US" sz="1400" b="1" dirty="0" err="1">
                <a:solidFill>
                  <a:srgbClr val="FF0000"/>
                </a:solidFill>
              </a:rPr>
              <a:t>capacitor</a:t>
            </a:r>
            <a:r>
              <a:rPr lang="ko-KR" altLang="en-US" sz="1400" b="1" dirty="0">
                <a:solidFill>
                  <a:srgbClr val="FF0000"/>
                </a:solidFill>
              </a:rPr>
              <a:t>!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700B4AC3-04A5-48EB-B299-2AF349C5110C}"/>
              </a:ext>
            </a:extLst>
          </p:cNvPr>
          <p:cNvCxnSpPr>
            <a:cxnSpLocks/>
            <a:stCxn id="66" idx="2"/>
          </p:cNvCxnSpPr>
          <p:nvPr/>
        </p:nvCxnSpPr>
        <p:spPr>
          <a:xfrm flipH="1">
            <a:off x="7282543" y="2702846"/>
            <a:ext cx="728316" cy="19453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1D7BB2A9-3F34-42B9-9027-3498E9FC16A9}"/>
              </a:ext>
            </a:extLst>
          </p:cNvPr>
          <p:cNvCxnSpPr>
            <a:cxnSpLocks/>
            <a:stCxn id="66" idx="2"/>
          </p:cNvCxnSpPr>
          <p:nvPr/>
        </p:nvCxnSpPr>
        <p:spPr>
          <a:xfrm flipH="1">
            <a:off x="7848600" y="2702846"/>
            <a:ext cx="162259" cy="25876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762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3">
            <a:extLst>
              <a:ext uri="{FF2B5EF4-FFF2-40B4-BE49-F238E27FC236}">
                <a16:creationId xmlns:a16="http://schemas.microsoft.com/office/drawing/2014/main" id="{BFF40C48-B29B-474A-87AD-FBDF22CEAF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06" y="26871"/>
            <a:ext cx="5622351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2. </a:t>
            </a:r>
            <a:r>
              <a:rPr lang="ko-KR" altLang="en-US" sz="2000" b="1" dirty="0">
                <a:solidFill>
                  <a:schemeClr val="accent1">
                    <a:lumMod val="50000"/>
                  </a:schemeClr>
                </a:solidFill>
              </a:rPr>
              <a:t>통신 </a:t>
            </a:r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Specification - Timing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EF294AF-4148-4AFF-B302-76383E99C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27" y="870501"/>
            <a:ext cx="5489774" cy="192040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745BFF9-D72F-418C-B98A-4B08AD422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45" y="2872772"/>
            <a:ext cx="7382905" cy="355332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DF0893B-805C-4773-969A-40B15D95F34C}"/>
              </a:ext>
            </a:extLst>
          </p:cNvPr>
          <p:cNvSpPr txBox="1"/>
          <p:nvPr/>
        </p:nvSpPr>
        <p:spPr>
          <a:xfrm>
            <a:off x="119588" y="442540"/>
            <a:ext cx="98406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통신 </a:t>
            </a:r>
            <a:r>
              <a:rPr lang="en-US" altLang="ko-KR" dirty="0"/>
              <a:t>Timing Diagram &amp; Table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0266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>
          <a:xfrm>
            <a:off x="6996113" y="6283331"/>
            <a:ext cx="2228850" cy="365125"/>
          </a:xfrm>
        </p:spPr>
        <p:txBody>
          <a:bodyPr/>
          <a:lstStyle/>
          <a:p>
            <a:fld id="{DCC67810-B287-45A9-AA2A-419C69AF5977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CC188E1E-A578-4C3E-9A2D-637234C3C397}"/>
              </a:ext>
            </a:extLst>
          </p:cNvPr>
          <p:cNvSpPr txBox="1">
            <a:spLocks/>
          </p:cNvSpPr>
          <p:nvPr/>
        </p:nvSpPr>
        <p:spPr>
          <a:xfrm>
            <a:off x="842965" y="1841504"/>
            <a:ext cx="8543925" cy="27971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39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b="1" dirty="0"/>
              <a:t>1-Wire Protocol in T2K </a:t>
            </a:r>
          </a:p>
          <a:p>
            <a:pPr algn="r"/>
            <a:r>
              <a:rPr lang="en-US" altLang="ko-KR" sz="2000" b="1" dirty="0"/>
              <a:t>(*Device name : KTB8316) 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A9B203F-0366-439E-A1F9-998DF926DB7D}"/>
              </a:ext>
            </a:extLst>
          </p:cNvPr>
          <p:cNvGrpSpPr/>
          <p:nvPr/>
        </p:nvGrpSpPr>
        <p:grpSpPr>
          <a:xfrm>
            <a:off x="4301451" y="3499139"/>
            <a:ext cx="5389324" cy="2449740"/>
            <a:chOff x="125306" y="564686"/>
            <a:chExt cx="4827694" cy="2311722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4B2310C6-EF9B-4E64-9335-EF84221E4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306" y="564686"/>
              <a:ext cx="4827694" cy="231172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AAEB171B-50FF-4B02-BE10-3280D4271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13400" y="2247644"/>
              <a:ext cx="1109100" cy="628764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577E4E0-F416-4662-B3A5-E25D85DFFF62}"/>
              </a:ext>
            </a:extLst>
          </p:cNvPr>
          <p:cNvSpPr/>
          <p:nvPr/>
        </p:nvSpPr>
        <p:spPr>
          <a:xfrm>
            <a:off x="4457700" y="3644900"/>
            <a:ext cx="1612900" cy="3953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B4BA"/>
                </a:solidFill>
              </a:rPr>
              <a:t>HOST - Tester</a:t>
            </a:r>
            <a:endParaRPr lang="ko-KR" altLang="en-US" dirty="0">
              <a:solidFill>
                <a:srgbClr val="2FB4BA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4C7C89-60A7-49B7-95F4-6599AA228414}"/>
              </a:ext>
            </a:extLst>
          </p:cNvPr>
          <p:cNvSpPr/>
          <p:nvPr/>
        </p:nvSpPr>
        <p:spPr>
          <a:xfrm>
            <a:off x="7773990" y="3633803"/>
            <a:ext cx="1612900" cy="3953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B4BA"/>
                </a:solidFill>
              </a:rPr>
              <a:t>SLAVE -DUT</a:t>
            </a:r>
            <a:endParaRPr lang="ko-KR" altLang="en-US" dirty="0">
              <a:solidFill>
                <a:srgbClr val="2FB4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610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125306" y="26871"/>
            <a:ext cx="9199669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1. Test Plan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0" name="Picture 4">
            <a:extLst>
              <a:ext uri="{FF2B5EF4-FFF2-40B4-BE49-F238E27FC236}">
                <a16:creationId xmlns:a16="http://schemas.microsoft.com/office/drawing/2014/main" id="{00000000-0008-0000-0700-000005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250" b="55240"/>
          <a:stretch/>
        </p:blipFill>
        <p:spPr>
          <a:xfrm>
            <a:off x="2601551" y="1150714"/>
            <a:ext cx="6509330" cy="160862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336CA796-C445-4A97-BBA4-28C879BBB1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5599"/>
          <a:stretch/>
        </p:blipFill>
        <p:spPr>
          <a:xfrm>
            <a:off x="779194" y="3017783"/>
            <a:ext cx="3652856" cy="1885763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DE3F858-FA53-43A4-BD50-4C1F7511E7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583" y="1159702"/>
            <a:ext cx="1792389" cy="1608624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0DD06B5A-6C3E-45B2-BFE2-7AE5844A57EF}"/>
              </a:ext>
            </a:extLst>
          </p:cNvPr>
          <p:cNvSpPr/>
          <p:nvPr/>
        </p:nvSpPr>
        <p:spPr>
          <a:xfrm>
            <a:off x="555356" y="5114230"/>
            <a:ext cx="447675" cy="5905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C6AEF47-95F5-4420-B9FF-FFD3D23A43F1}"/>
              </a:ext>
            </a:extLst>
          </p:cNvPr>
          <p:cNvSpPr txBox="1"/>
          <p:nvPr/>
        </p:nvSpPr>
        <p:spPr>
          <a:xfrm>
            <a:off x="119588" y="442540"/>
            <a:ext cx="9534775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700" dirty="0"/>
              <a:t>- Test Plan </a:t>
            </a:r>
            <a:r>
              <a:rPr lang="ko-KR" altLang="en-US" sz="1700" dirty="0"/>
              <a:t>에서는 </a:t>
            </a:r>
            <a:r>
              <a:rPr lang="en-US" altLang="ko-KR" sz="1700" dirty="0"/>
              <a:t>1-Wire(</a:t>
            </a:r>
            <a:r>
              <a:rPr lang="en-US" altLang="ko-KR" sz="1700" dirty="0" err="1"/>
              <a:t>Expresswire</a:t>
            </a:r>
            <a:r>
              <a:rPr lang="en-US" altLang="ko-KR" sz="1700" dirty="0"/>
              <a:t>) Protocol </a:t>
            </a:r>
            <a:r>
              <a:rPr lang="ko-KR" altLang="en-US" sz="1700" dirty="0"/>
              <a:t>라고 명명하며</a:t>
            </a:r>
            <a:r>
              <a:rPr lang="en-US" altLang="ko-KR" sz="1700" dirty="0"/>
              <a:t>, Spec</a:t>
            </a:r>
            <a:r>
              <a:rPr lang="ko-KR" altLang="en-US" sz="1700" dirty="0"/>
              <a:t>이 </a:t>
            </a:r>
            <a:r>
              <a:rPr lang="en-US" altLang="ko-KR" sz="1700" dirty="0"/>
              <a:t>Maxim</a:t>
            </a:r>
            <a:r>
              <a:rPr lang="ko-KR" altLang="en-US" sz="1700" dirty="0"/>
              <a:t>에서 제공한 </a:t>
            </a:r>
            <a:r>
              <a:rPr lang="en-US" altLang="ko-KR" sz="1700" dirty="0"/>
              <a:t>1-wire</a:t>
            </a:r>
            <a:r>
              <a:rPr lang="ko-KR" altLang="en-US" sz="1700" dirty="0"/>
              <a:t>과 유사는 하나 </a:t>
            </a:r>
            <a:r>
              <a:rPr lang="en-US" altLang="ko-KR" sz="1700" dirty="0"/>
              <a:t>Speed Spec</a:t>
            </a:r>
            <a:r>
              <a:rPr lang="ko-KR" altLang="en-US" sz="1700" dirty="0"/>
              <a:t>이 다른 것을 알 수 있다</a:t>
            </a:r>
            <a:r>
              <a:rPr lang="en-US" altLang="ko-KR" sz="1700" dirty="0"/>
              <a:t>.</a:t>
            </a:r>
            <a:endParaRPr lang="ko-KR" altLang="en-US" sz="17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F5E34D-1104-4C69-AB26-D75D573D2BD3}"/>
              </a:ext>
            </a:extLst>
          </p:cNvPr>
          <p:cNvSpPr txBox="1"/>
          <p:nvPr/>
        </p:nvSpPr>
        <p:spPr>
          <a:xfrm>
            <a:off x="1086756" y="5115527"/>
            <a:ext cx="82182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tx1"/>
                </a:solidFill>
              </a:rPr>
              <a:t>1-Wire</a:t>
            </a:r>
            <a:r>
              <a:rPr lang="ko-KR" altLang="en-US" sz="1400" dirty="0">
                <a:solidFill>
                  <a:schemeClr val="tx1"/>
                </a:solidFill>
              </a:rPr>
              <a:t>의 총 </a:t>
            </a:r>
            <a:r>
              <a:rPr lang="en-US" altLang="ko-KR" sz="1400" dirty="0">
                <a:solidFill>
                  <a:schemeClr val="tx1"/>
                </a:solidFill>
              </a:rPr>
              <a:t>3</a:t>
            </a:r>
            <a:r>
              <a:rPr lang="ko-KR" altLang="en-US" sz="1400" dirty="0">
                <a:solidFill>
                  <a:schemeClr val="tx1"/>
                </a:solidFill>
              </a:rPr>
              <a:t>개의 </a:t>
            </a:r>
            <a:r>
              <a:rPr lang="en-US" altLang="ko-KR" sz="1400" dirty="0">
                <a:solidFill>
                  <a:schemeClr val="tx1"/>
                </a:solidFill>
              </a:rPr>
              <a:t>Phase</a:t>
            </a:r>
            <a:r>
              <a:rPr lang="ko-KR" altLang="en-US" sz="1400" dirty="0">
                <a:solidFill>
                  <a:schemeClr val="tx1"/>
                </a:solidFill>
              </a:rPr>
              <a:t>인</a:t>
            </a:r>
            <a:r>
              <a:rPr lang="en-US" altLang="ko-KR" sz="1400" dirty="0">
                <a:solidFill>
                  <a:schemeClr val="tx1"/>
                </a:solidFill>
              </a:rPr>
              <a:t> 1.Reset, 2.ROM, 3.Function </a:t>
            </a:r>
            <a:r>
              <a:rPr lang="ko-KR" altLang="en-US" sz="1400" dirty="0">
                <a:solidFill>
                  <a:schemeClr val="tx1"/>
                </a:solidFill>
              </a:rPr>
              <a:t>중 </a:t>
            </a:r>
            <a:r>
              <a:rPr lang="en-US" altLang="ko-KR" sz="1400" dirty="0">
                <a:solidFill>
                  <a:schemeClr val="tx1"/>
                </a:solidFill>
              </a:rPr>
              <a:t>Function </a:t>
            </a:r>
            <a:r>
              <a:rPr lang="ko-KR" altLang="en-US" sz="1400" dirty="0">
                <a:solidFill>
                  <a:schemeClr val="tx1"/>
                </a:solidFill>
              </a:rPr>
              <a:t>만 구현되어 있으며</a:t>
            </a:r>
            <a:r>
              <a:rPr lang="en-US" altLang="ko-KR" sz="1400" dirty="0">
                <a:solidFill>
                  <a:schemeClr val="tx1"/>
                </a:solidFill>
              </a:rPr>
              <a:t>, Function </a:t>
            </a:r>
            <a:r>
              <a:rPr lang="ko-KR" altLang="en-US" sz="1400" dirty="0">
                <a:solidFill>
                  <a:schemeClr val="tx1"/>
                </a:solidFill>
              </a:rPr>
              <a:t>도 </a:t>
            </a:r>
            <a:r>
              <a:rPr lang="en-US" altLang="ko-KR" sz="1400" dirty="0">
                <a:solidFill>
                  <a:schemeClr val="tx1"/>
                </a:solidFill>
              </a:rPr>
              <a:t>bit</a:t>
            </a:r>
            <a:r>
              <a:rPr lang="ko-KR" altLang="en-US" sz="1400" dirty="0">
                <a:solidFill>
                  <a:schemeClr val="tx1"/>
                </a:solidFill>
              </a:rPr>
              <a:t>수가 다름을 알 수 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  <a:p>
            <a:r>
              <a:rPr lang="en-US" altLang="ko-KR" sz="1400" dirty="0">
                <a:sym typeface="Wingdings" panose="05000000000000000000" pitchFamily="2" charset="2"/>
              </a:rPr>
              <a:t> Bit banging</a:t>
            </a:r>
            <a:r>
              <a:rPr lang="ko-KR" altLang="en-US" sz="1400" dirty="0">
                <a:sym typeface="Wingdings" panose="05000000000000000000" pitchFamily="2" charset="2"/>
              </a:rPr>
              <a:t>을 사용하는 것으로 </a:t>
            </a:r>
            <a:r>
              <a:rPr lang="ko-KR" altLang="en-US" sz="1400">
                <a:sym typeface="Wingdings" panose="05000000000000000000" pitchFamily="2" charset="2"/>
              </a:rPr>
              <a:t>추측할 수 있으며</a:t>
            </a:r>
            <a:r>
              <a:rPr lang="en-US" altLang="ko-KR" sz="1400" dirty="0">
                <a:sym typeface="Wingdings" panose="05000000000000000000" pitchFamily="2" charset="2"/>
              </a:rPr>
              <a:t>, </a:t>
            </a:r>
            <a:r>
              <a:rPr lang="ko-KR" altLang="en-US" sz="1400" dirty="0">
                <a:sym typeface="Wingdings" panose="05000000000000000000" pitchFamily="2" charset="2"/>
              </a:rPr>
              <a:t>또한 </a:t>
            </a:r>
            <a:r>
              <a:rPr lang="en-US" altLang="ko-KR" sz="1400" dirty="0" err="1">
                <a:sym typeface="Wingdings" panose="05000000000000000000" pitchFamily="2" charset="2"/>
              </a:rPr>
              <a:t>Expresswire</a:t>
            </a:r>
            <a:r>
              <a:rPr lang="ko-KR" altLang="en-US" sz="1400" dirty="0">
                <a:sym typeface="Wingdings" panose="05000000000000000000" pitchFamily="2" charset="2"/>
              </a:rPr>
              <a:t>라는 통신 자체가 </a:t>
            </a:r>
            <a:r>
              <a:rPr lang="en-US" altLang="ko-KR" sz="1400" dirty="0">
                <a:sym typeface="Wingdings" panose="05000000000000000000" pitchFamily="2" charset="2"/>
              </a:rPr>
              <a:t>KINETIC </a:t>
            </a:r>
            <a:r>
              <a:rPr lang="ko-KR" altLang="en-US" sz="1400" dirty="0">
                <a:sym typeface="Wingdings" panose="05000000000000000000" pitchFamily="2" charset="2"/>
              </a:rPr>
              <a:t>만 사용하는 단어로 보여지는데 </a:t>
            </a:r>
            <a:r>
              <a:rPr lang="en-US" altLang="ko-KR" sz="1400" dirty="0">
                <a:sym typeface="Wingdings" panose="05000000000000000000" pitchFamily="2" charset="2"/>
              </a:rPr>
              <a:t>1-Wire Protocol</a:t>
            </a:r>
            <a:r>
              <a:rPr lang="ko-KR" altLang="en-US" sz="1400" dirty="0">
                <a:sym typeface="Wingdings" panose="05000000000000000000" pitchFamily="2" charset="2"/>
              </a:rPr>
              <a:t>을 차용한 </a:t>
            </a:r>
            <a:r>
              <a:rPr lang="en-US" altLang="ko-KR" sz="1400" dirty="0">
                <a:sym typeface="Wingdings" panose="05000000000000000000" pitchFamily="2" charset="2"/>
              </a:rPr>
              <a:t>KINETIC </a:t>
            </a:r>
            <a:r>
              <a:rPr lang="ko-KR" altLang="en-US" sz="1400" dirty="0">
                <a:sym typeface="Wingdings" panose="05000000000000000000" pitchFamily="2" charset="2"/>
              </a:rPr>
              <a:t>만의 통신일 수 있다</a:t>
            </a:r>
            <a:r>
              <a:rPr lang="en-US" altLang="ko-KR" sz="1400" dirty="0">
                <a:sym typeface="Wingdings" panose="05000000000000000000" pitchFamily="2" charset="2"/>
              </a:rPr>
              <a:t>.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1B446C1-B7F8-4FE0-B89D-061C08E5DCC9}"/>
              </a:ext>
            </a:extLst>
          </p:cNvPr>
          <p:cNvSpPr txBox="1"/>
          <p:nvPr/>
        </p:nvSpPr>
        <p:spPr>
          <a:xfrm>
            <a:off x="2448147" y="3047359"/>
            <a:ext cx="4981352" cy="335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B79B4D7E-6A1E-422B-A6E7-0556F52A1E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9971" y="3015755"/>
            <a:ext cx="4139406" cy="184962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F753D1AF-18CC-4F66-B45C-412D85DE777F}"/>
              </a:ext>
            </a:extLst>
          </p:cNvPr>
          <p:cNvSpPr txBox="1"/>
          <p:nvPr/>
        </p:nvSpPr>
        <p:spPr>
          <a:xfrm>
            <a:off x="785490" y="6064106"/>
            <a:ext cx="84438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*</a:t>
            </a:r>
            <a:r>
              <a:rPr lang="ko-KR" altLang="en-US" sz="1200" dirty="0"/>
              <a:t>비트 </a:t>
            </a:r>
            <a:r>
              <a:rPr lang="ko-KR" altLang="en-US" sz="1200" dirty="0" err="1"/>
              <a:t>뱅잉</a:t>
            </a:r>
            <a:r>
              <a:rPr lang="en-US" altLang="ko-KR" sz="1200" dirty="0"/>
              <a:t>(Bit Banging)</a:t>
            </a:r>
            <a:r>
              <a:rPr lang="ko-KR" altLang="en-US" sz="1200" dirty="0"/>
              <a:t>이란 데이터 통신을 전용 하드웨어를 사용하지 않고 소프트웨어로 처리하는 것을 말한다</a:t>
            </a:r>
            <a:r>
              <a:rPr lang="en-US" altLang="ko-KR" sz="1200" dirty="0"/>
              <a:t>.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73876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125306" y="26871"/>
            <a:ext cx="9199669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2. </a:t>
            </a:r>
            <a:r>
              <a:rPr lang="en-US" altLang="ko-KR" sz="2000" b="1" dirty="0" err="1">
                <a:solidFill>
                  <a:schemeClr val="accent1">
                    <a:lumMod val="50000"/>
                  </a:schemeClr>
                </a:solidFill>
              </a:rPr>
              <a:t>HardWare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C6AEF47-95F5-4420-B9FF-FFD3D23A43F1}"/>
              </a:ext>
            </a:extLst>
          </p:cNvPr>
          <p:cNvSpPr txBox="1"/>
          <p:nvPr/>
        </p:nvSpPr>
        <p:spPr>
          <a:xfrm>
            <a:off x="119588" y="442540"/>
            <a:ext cx="9534775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700" dirty="0"/>
              <a:t>- 1-Wire Protocol</a:t>
            </a:r>
            <a:r>
              <a:rPr lang="ko-KR" altLang="en-US" sz="1700" dirty="0"/>
              <a:t>이지만 </a:t>
            </a:r>
            <a:r>
              <a:rPr lang="en-US" altLang="ko-KR" sz="1700" dirty="0"/>
              <a:t>Read/Write</a:t>
            </a:r>
            <a:r>
              <a:rPr lang="ko-KR" altLang="en-US" sz="1700" dirty="0"/>
              <a:t>가 분리된 형태이며</a:t>
            </a:r>
            <a:r>
              <a:rPr lang="en-US" altLang="ko-KR" sz="1700" dirty="0"/>
              <a:t>, </a:t>
            </a:r>
            <a:r>
              <a:rPr lang="ko-KR" altLang="en-US" sz="1700" dirty="0"/>
              <a:t>별도의 </a:t>
            </a:r>
            <a:r>
              <a:rPr lang="en-US" altLang="ko-KR" sz="1700" dirty="0"/>
              <a:t>Pullup</a:t>
            </a:r>
            <a:r>
              <a:rPr lang="ko-KR" altLang="en-US" sz="1700" dirty="0"/>
              <a:t>은 달려있지 않음</a:t>
            </a:r>
            <a:r>
              <a:rPr lang="en-US" altLang="ko-KR" sz="1700" dirty="0"/>
              <a:t>.</a:t>
            </a:r>
          </a:p>
          <a:p>
            <a:r>
              <a:rPr lang="en-US" altLang="ko-KR" sz="1700" dirty="0"/>
              <a:t>*Read – EN / Write - MODE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9E0139-39BF-4544-9C96-C3BE22106F0F}"/>
              </a:ext>
            </a:extLst>
          </p:cNvPr>
          <p:cNvSpPr txBox="1"/>
          <p:nvPr/>
        </p:nvSpPr>
        <p:spPr>
          <a:xfrm>
            <a:off x="2477386" y="3265599"/>
            <a:ext cx="4954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354BD3E-C35D-42B4-A216-2324A231C0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921"/>
          <a:stretch/>
        </p:blipFill>
        <p:spPr>
          <a:xfrm>
            <a:off x="713668" y="5235009"/>
            <a:ext cx="3776923" cy="1217404"/>
          </a:xfrm>
          <a:prstGeom prst="rect">
            <a:avLst/>
          </a:prstGeom>
          <a:ln>
            <a:solidFill>
              <a:srgbClr val="FF0000"/>
            </a:solidFill>
          </a:ln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B351811A-8569-4E1E-ACB8-691302389BC2}"/>
              </a:ext>
            </a:extLst>
          </p:cNvPr>
          <p:cNvGrpSpPr/>
          <p:nvPr/>
        </p:nvGrpSpPr>
        <p:grpSpPr>
          <a:xfrm>
            <a:off x="730945" y="1125196"/>
            <a:ext cx="5982332" cy="3591870"/>
            <a:chOff x="595424" y="796483"/>
            <a:chExt cx="4157329" cy="326827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8A59458-9DDE-41B7-A7C5-05451CDEE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5424" y="796483"/>
              <a:ext cx="4157329" cy="326827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4F5E3FB-0D44-4ABE-BEBB-2C66D3E10055}"/>
                </a:ext>
              </a:extLst>
            </p:cNvPr>
            <p:cNvSpPr/>
            <p:nvPr/>
          </p:nvSpPr>
          <p:spPr>
            <a:xfrm>
              <a:off x="595425" y="1590523"/>
              <a:ext cx="2109676" cy="45163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3C08623C-7676-45E4-BEDE-1CD818E632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6941" y="1125195"/>
            <a:ext cx="1792389" cy="16086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3F46071-2D49-40F2-8F93-54D6B08DD9AB}"/>
              </a:ext>
            </a:extLst>
          </p:cNvPr>
          <p:cNvSpPr txBox="1"/>
          <p:nvPr/>
        </p:nvSpPr>
        <p:spPr>
          <a:xfrm>
            <a:off x="4490591" y="6138461"/>
            <a:ext cx="54933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같은 </a:t>
            </a:r>
            <a:r>
              <a:rPr lang="en-US" altLang="ko-KR" sz="1200" dirty="0">
                <a:solidFill>
                  <a:srgbClr val="FF0000"/>
                </a:solidFill>
              </a:rPr>
              <a:t>Protocol </a:t>
            </a:r>
            <a:r>
              <a:rPr lang="ko-KR" altLang="en-US" sz="1200" dirty="0">
                <a:solidFill>
                  <a:srgbClr val="FF0000"/>
                </a:solidFill>
              </a:rPr>
              <a:t>쓰는 제품 </a:t>
            </a:r>
            <a:r>
              <a:rPr lang="en-US" altLang="ko-KR" sz="1200" dirty="0">
                <a:solidFill>
                  <a:srgbClr val="FF0000"/>
                </a:solidFill>
              </a:rPr>
              <a:t>KTC2110</a:t>
            </a:r>
            <a:r>
              <a:rPr lang="ko-KR" altLang="en-US" sz="1200" dirty="0">
                <a:solidFill>
                  <a:srgbClr val="FF0000"/>
                </a:solidFill>
              </a:rPr>
              <a:t>은 </a:t>
            </a:r>
            <a:r>
              <a:rPr lang="en-US" altLang="ko-KR" sz="1200" dirty="0">
                <a:solidFill>
                  <a:srgbClr val="FF0000"/>
                </a:solidFill>
              </a:rPr>
              <a:t>1Wire</a:t>
            </a:r>
            <a:r>
              <a:rPr lang="ko-KR" altLang="en-US" sz="1200" dirty="0">
                <a:solidFill>
                  <a:srgbClr val="FF0000"/>
                </a:solidFill>
              </a:rPr>
              <a:t>로 </a:t>
            </a:r>
            <a:r>
              <a:rPr lang="en-US" altLang="ko-KR" sz="1200" dirty="0">
                <a:solidFill>
                  <a:srgbClr val="FF0000"/>
                </a:solidFill>
              </a:rPr>
              <a:t>Write</a:t>
            </a:r>
            <a:r>
              <a:rPr lang="ko-KR" altLang="en-US" sz="1200" dirty="0">
                <a:solidFill>
                  <a:srgbClr val="FF0000"/>
                </a:solidFill>
              </a:rPr>
              <a:t>만 한 </a:t>
            </a:r>
            <a:r>
              <a:rPr lang="en-US" altLang="ko-KR" sz="1200" dirty="0">
                <a:solidFill>
                  <a:srgbClr val="FF0000"/>
                </a:solidFill>
              </a:rPr>
              <a:t>Case</a:t>
            </a:r>
            <a:r>
              <a:rPr lang="ko-KR" altLang="en-US" sz="1200" dirty="0">
                <a:solidFill>
                  <a:srgbClr val="FF0000"/>
                </a:solidFill>
              </a:rPr>
              <a:t>도 있다</a:t>
            </a:r>
            <a:r>
              <a:rPr lang="en-US" altLang="ko-KR" sz="1200" dirty="0">
                <a:solidFill>
                  <a:srgbClr val="FF0000"/>
                </a:solidFill>
              </a:rPr>
              <a:t>.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4102B42-9062-427C-912A-36C182A26B1D}"/>
              </a:ext>
            </a:extLst>
          </p:cNvPr>
          <p:cNvCxnSpPr/>
          <p:nvPr/>
        </p:nvCxnSpPr>
        <p:spPr>
          <a:xfrm>
            <a:off x="467833" y="4976037"/>
            <a:ext cx="8857142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0106E86-EBE0-4038-AF3A-2D9206FD8DEF}"/>
              </a:ext>
            </a:extLst>
          </p:cNvPr>
          <p:cNvSpPr/>
          <p:nvPr/>
        </p:nvSpPr>
        <p:spPr>
          <a:xfrm>
            <a:off x="730947" y="5922333"/>
            <a:ext cx="2118580" cy="27491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826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125306" y="26871"/>
            <a:ext cx="9199669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3. PGM - Timing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59D83483-AB7E-4C9B-ABEF-236C95BB64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8310034"/>
              </p:ext>
            </p:extLst>
          </p:nvPr>
        </p:nvGraphicFramePr>
        <p:xfrm>
          <a:off x="7778117" y="504501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7" name="포장기 셸 개체" showAsIcon="1" r:id="rId4" imgW="914400" imgH="792417" progId="Package">
                  <p:embed/>
                </p:oleObj>
              </mc:Choice>
              <mc:Fallback>
                <p:oleObj name="포장기 셸 개체" showAsIcon="1" r:id="rId4" imgW="914400" imgH="792417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778117" y="504501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그림 17">
            <a:extLst>
              <a:ext uri="{FF2B5EF4-FFF2-40B4-BE49-F238E27FC236}">
                <a16:creationId xmlns:a16="http://schemas.microsoft.com/office/drawing/2014/main" id="{22FD9949-4BDC-4BEB-83A9-E00756735E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736" y="1308777"/>
            <a:ext cx="3584249" cy="5134553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06196000-11E5-4719-95C8-18450670F10F}"/>
              </a:ext>
            </a:extLst>
          </p:cNvPr>
          <p:cNvSpPr/>
          <p:nvPr/>
        </p:nvSpPr>
        <p:spPr>
          <a:xfrm>
            <a:off x="723900" y="2921000"/>
            <a:ext cx="1250950" cy="7386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3F0BCFD-E578-4727-B48B-9B6DC1D6261E}"/>
              </a:ext>
            </a:extLst>
          </p:cNvPr>
          <p:cNvSpPr/>
          <p:nvPr/>
        </p:nvSpPr>
        <p:spPr>
          <a:xfrm>
            <a:off x="723900" y="4123607"/>
            <a:ext cx="2387600" cy="11051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A1BD854-0FC5-4D75-BB06-0ED197ADAD06}"/>
              </a:ext>
            </a:extLst>
          </p:cNvPr>
          <p:cNvSpPr txBox="1"/>
          <p:nvPr/>
        </p:nvSpPr>
        <p:spPr>
          <a:xfrm>
            <a:off x="2283014" y="2967166"/>
            <a:ext cx="509306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MODE Pin</a:t>
            </a:r>
            <a:r>
              <a:rPr lang="ko-KR" altLang="en-US" dirty="0">
                <a:solidFill>
                  <a:srgbClr val="FF0000"/>
                </a:solidFill>
              </a:rPr>
              <a:t>은 쓰기에만 사용되어 별다른 설정 없음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*TS1</a:t>
            </a:r>
            <a:r>
              <a:rPr lang="ko-KR" altLang="en-US" dirty="0">
                <a:solidFill>
                  <a:srgbClr val="FF0000"/>
                </a:solidFill>
              </a:rPr>
              <a:t>만 사용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8D6DB04-9A31-45D1-8069-F0A9415BBB8C}"/>
              </a:ext>
            </a:extLst>
          </p:cNvPr>
          <p:cNvSpPr txBox="1"/>
          <p:nvPr/>
        </p:nvSpPr>
        <p:spPr>
          <a:xfrm>
            <a:off x="306483" y="999052"/>
            <a:ext cx="4953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/>
              <a:t>*KTB8316_FT.tim </a:t>
            </a:r>
            <a:r>
              <a:rPr lang="ko-KR" altLang="en-US" sz="1100" dirty="0"/>
              <a:t>파일 </a:t>
            </a:r>
            <a:r>
              <a:rPr lang="en-US" altLang="ko-KR" sz="1100" dirty="0"/>
              <a:t>/ </a:t>
            </a:r>
            <a:r>
              <a:rPr lang="ko-KR" altLang="en-US" sz="1100" dirty="0"/>
              <a:t>편의상 이름은 </a:t>
            </a:r>
            <a:r>
              <a:rPr lang="en-US" altLang="ko-KR" sz="1100" dirty="0"/>
              <a:t>I2C</a:t>
            </a:r>
            <a:r>
              <a:rPr lang="ko-KR" altLang="en-US" sz="1100" dirty="0"/>
              <a:t>로 하였음</a:t>
            </a:r>
            <a:r>
              <a:rPr lang="en-US" altLang="ko-KR" sz="1100" dirty="0"/>
              <a:t>.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AA4E316-843C-4BAD-85E8-3B50F92EFFBA}"/>
              </a:ext>
            </a:extLst>
          </p:cNvPr>
          <p:cNvSpPr txBox="1"/>
          <p:nvPr/>
        </p:nvSpPr>
        <p:spPr>
          <a:xfrm>
            <a:off x="3258182" y="4361486"/>
            <a:ext cx="5428617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Cycle</a:t>
            </a:r>
            <a:r>
              <a:rPr lang="ko-KR" altLang="en-US" dirty="0">
                <a:solidFill>
                  <a:srgbClr val="FF0000"/>
                </a:solidFill>
              </a:rPr>
              <a:t>의 중앙</a:t>
            </a:r>
            <a:r>
              <a:rPr lang="en-US" altLang="ko-KR" dirty="0">
                <a:solidFill>
                  <a:srgbClr val="FF0000"/>
                </a:solidFill>
              </a:rPr>
              <a:t>(TS_SPEED*0.5)</a:t>
            </a:r>
            <a:r>
              <a:rPr lang="ko-KR" altLang="en-US" dirty="0">
                <a:solidFill>
                  <a:srgbClr val="FF0000"/>
                </a:solidFill>
              </a:rPr>
              <a:t>에 </a:t>
            </a:r>
            <a:r>
              <a:rPr lang="en-US" altLang="ko-KR" dirty="0">
                <a:solidFill>
                  <a:srgbClr val="FF0000"/>
                </a:solidFill>
              </a:rPr>
              <a:t>STROBE </a:t>
            </a:r>
            <a:r>
              <a:rPr lang="ko-KR" altLang="en-US" dirty="0">
                <a:solidFill>
                  <a:srgbClr val="FF0000"/>
                </a:solidFill>
              </a:rPr>
              <a:t>위치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*TS1</a:t>
            </a:r>
            <a:r>
              <a:rPr lang="ko-KR" altLang="en-US" dirty="0">
                <a:solidFill>
                  <a:srgbClr val="FF0000"/>
                </a:solidFill>
              </a:rPr>
              <a:t>만 사용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66195F0-6D30-4CF9-A702-357535E2D3CC}"/>
              </a:ext>
            </a:extLst>
          </p:cNvPr>
          <p:cNvGrpSpPr/>
          <p:nvPr/>
        </p:nvGrpSpPr>
        <p:grpSpPr>
          <a:xfrm>
            <a:off x="306483" y="546155"/>
            <a:ext cx="6591300" cy="338554"/>
            <a:chOff x="306483" y="613192"/>
            <a:chExt cx="6591300" cy="54524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73AE1FC-B101-4973-A152-20FC471396AB}"/>
                </a:ext>
              </a:extLst>
            </p:cNvPr>
            <p:cNvSpPr txBox="1"/>
            <p:nvPr/>
          </p:nvSpPr>
          <p:spPr>
            <a:xfrm>
              <a:off x="306483" y="613192"/>
              <a:ext cx="6591300" cy="545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*</a:t>
              </a:r>
              <a:r>
                <a:rPr lang="ko-KR" altLang="en-US" sz="1600" dirty="0"/>
                <a:t>파일 순서 </a:t>
              </a:r>
              <a:r>
                <a:rPr lang="en-US" altLang="ko-KR" sz="1600" dirty="0"/>
                <a:t>: timing -&gt; pattern -&gt; Main Source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24A8220A-D169-4418-BC36-F501B7DC58C5}"/>
                </a:ext>
              </a:extLst>
            </p:cNvPr>
            <p:cNvSpPr/>
            <p:nvPr/>
          </p:nvSpPr>
          <p:spPr>
            <a:xfrm>
              <a:off x="1458922" y="738231"/>
              <a:ext cx="617528" cy="35598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2804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125306" y="26871"/>
            <a:ext cx="9199669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3. PGM - Pattern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6CCAF869-ABD4-4206-9810-0E2788B399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39199" y="504501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5" name="포장기 셸 개체" showAsIcon="1" r:id="rId4" imgW="914400" imgH="792417" progId="Package">
                  <p:embed/>
                </p:oleObj>
              </mc:Choice>
              <mc:Fallback>
                <p:oleObj name="포장기 셸 개체" showAsIcon="1" r:id="rId4" imgW="914400" imgH="792417" progId="Package">
                  <p:embed/>
                  <p:pic>
                    <p:nvPicPr>
                      <p:cNvPr id="6" name="개체 5">
                        <a:extLst>
                          <a:ext uri="{FF2B5EF4-FFF2-40B4-BE49-F238E27FC236}">
                            <a16:creationId xmlns:a16="http://schemas.microsoft.com/office/drawing/2014/main" id="{6CCAF869-ABD4-4206-9810-0E2788B399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39199" y="504501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E8D6DB04-9A31-45D1-8069-F0A9415BBB8C}"/>
              </a:ext>
            </a:extLst>
          </p:cNvPr>
          <p:cNvSpPr txBox="1"/>
          <p:nvPr/>
        </p:nvSpPr>
        <p:spPr>
          <a:xfrm>
            <a:off x="306483" y="999052"/>
            <a:ext cx="4953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/>
              <a:t>*.</a:t>
            </a:r>
            <a:r>
              <a:rPr lang="en-US" altLang="ko-KR" sz="1100" dirty="0" err="1"/>
              <a:t>ExpressWire_READ.pat</a:t>
            </a:r>
            <a:r>
              <a:rPr lang="en-US" altLang="ko-KR" sz="1100" dirty="0"/>
              <a:t> </a:t>
            </a:r>
            <a:r>
              <a:rPr lang="ko-KR" altLang="en-US" sz="1100" dirty="0"/>
              <a:t>파일 </a:t>
            </a:r>
            <a:r>
              <a:rPr lang="en-US" altLang="ko-KR" sz="1100" dirty="0"/>
              <a:t>/ </a:t>
            </a:r>
            <a:r>
              <a:rPr lang="ko-KR" altLang="en-US" sz="1100" dirty="0"/>
              <a:t>편의상 이름은 </a:t>
            </a:r>
            <a:r>
              <a:rPr lang="en-US" altLang="ko-KR" sz="1100" dirty="0"/>
              <a:t>I2C</a:t>
            </a:r>
            <a:r>
              <a:rPr lang="ko-KR" altLang="en-US" sz="1100" dirty="0"/>
              <a:t>로 하였음</a:t>
            </a:r>
            <a:r>
              <a:rPr lang="en-US" altLang="ko-KR" sz="1100" dirty="0"/>
              <a:t>.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5EF28EF-D361-466B-ADB7-6174B0BDD0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324" y="1368384"/>
            <a:ext cx="3319979" cy="505368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4BE10743-EC0F-4C1A-B4BA-75FAAC3D0564}"/>
              </a:ext>
            </a:extLst>
          </p:cNvPr>
          <p:cNvSpPr/>
          <p:nvPr/>
        </p:nvSpPr>
        <p:spPr>
          <a:xfrm>
            <a:off x="306482" y="2079617"/>
            <a:ext cx="2977737" cy="16065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F347242-16C9-4A67-90C9-AFB549FE97F9}"/>
              </a:ext>
            </a:extLst>
          </p:cNvPr>
          <p:cNvSpPr/>
          <p:nvPr/>
        </p:nvSpPr>
        <p:spPr>
          <a:xfrm>
            <a:off x="306482" y="4041255"/>
            <a:ext cx="2977737" cy="1911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CDEA0C4-CC58-41F8-A1CF-275EBB6909D8}"/>
              </a:ext>
            </a:extLst>
          </p:cNvPr>
          <p:cNvSpPr/>
          <p:nvPr/>
        </p:nvSpPr>
        <p:spPr>
          <a:xfrm>
            <a:off x="306481" y="3772741"/>
            <a:ext cx="3366354" cy="2214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027BF2C-E69E-403F-A74F-89415E9132E5}"/>
              </a:ext>
            </a:extLst>
          </p:cNvPr>
          <p:cNvSpPr/>
          <p:nvPr/>
        </p:nvSpPr>
        <p:spPr>
          <a:xfrm>
            <a:off x="306481" y="6000230"/>
            <a:ext cx="2977737" cy="2214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1E331AA-1861-4C8A-9BD2-9975526A74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108116" y="3255681"/>
            <a:ext cx="4903076" cy="1028844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564E9F20-BF15-4EB1-9D63-597B8ABC3392}"/>
              </a:ext>
            </a:extLst>
          </p:cNvPr>
          <p:cNvSpPr/>
          <p:nvPr/>
        </p:nvSpPr>
        <p:spPr>
          <a:xfrm>
            <a:off x="306481" y="1649097"/>
            <a:ext cx="2977737" cy="400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5F5B5C2-BAA0-400D-8B24-E7E58216E876}"/>
              </a:ext>
            </a:extLst>
          </p:cNvPr>
          <p:cNvCxnSpPr>
            <a:cxnSpLocks/>
          </p:cNvCxnSpPr>
          <p:nvPr/>
        </p:nvCxnSpPr>
        <p:spPr>
          <a:xfrm>
            <a:off x="3284218" y="1649097"/>
            <a:ext cx="761014" cy="48670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8007C663-80CE-4AE8-A091-F72B6AC5B051}"/>
              </a:ext>
            </a:extLst>
          </p:cNvPr>
          <p:cNvCxnSpPr>
            <a:cxnSpLocks/>
          </p:cNvCxnSpPr>
          <p:nvPr/>
        </p:nvCxnSpPr>
        <p:spPr>
          <a:xfrm>
            <a:off x="3284218" y="2029047"/>
            <a:ext cx="761014" cy="44788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62606549-2E67-43E0-B5DB-1C150EC5965D}"/>
              </a:ext>
            </a:extLst>
          </p:cNvPr>
          <p:cNvCxnSpPr>
            <a:cxnSpLocks/>
          </p:cNvCxnSpPr>
          <p:nvPr/>
        </p:nvCxnSpPr>
        <p:spPr>
          <a:xfrm>
            <a:off x="3284217" y="2089782"/>
            <a:ext cx="776845" cy="389569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B277C680-EEC8-4BBA-9D36-B58C4B255FB6}"/>
              </a:ext>
            </a:extLst>
          </p:cNvPr>
          <p:cNvCxnSpPr>
            <a:cxnSpLocks/>
            <a:endCxn id="82" idx="1"/>
          </p:cNvCxnSpPr>
          <p:nvPr/>
        </p:nvCxnSpPr>
        <p:spPr>
          <a:xfrm>
            <a:off x="3268387" y="3689511"/>
            <a:ext cx="776845" cy="15884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B9C3E2A9-6EA8-4B5E-90B6-888531D50DBD}"/>
              </a:ext>
            </a:extLst>
          </p:cNvPr>
          <p:cNvCxnSpPr>
            <a:cxnSpLocks/>
            <a:endCxn id="82" idx="1"/>
          </p:cNvCxnSpPr>
          <p:nvPr/>
        </p:nvCxnSpPr>
        <p:spPr>
          <a:xfrm>
            <a:off x="3669736" y="3788144"/>
            <a:ext cx="375496" cy="60211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BF97FAE2-73A3-47E3-B1B1-9EB3323267EE}"/>
              </a:ext>
            </a:extLst>
          </p:cNvPr>
          <p:cNvCxnSpPr>
            <a:cxnSpLocks/>
          </p:cNvCxnSpPr>
          <p:nvPr/>
        </p:nvCxnSpPr>
        <p:spPr>
          <a:xfrm>
            <a:off x="3672835" y="3994151"/>
            <a:ext cx="372397" cy="58179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4A289511-469C-43EA-91C6-373C573F92F0}"/>
              </a:ext>
            </a:extLst>
          </p:cNvPr>
          <p:cNvCxnSpPr>
            <a:cxnSpLocks/>
          </p:cNvCxnSpPr>
          <p:nvPr/>
        </p:nvCxnSpPr>
        <p:spPr>
          <a:xfrm>
            <a:off x="3284217" y="4041255"/>
            <a:ext cx="761015" cy="7451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2DA56A97-6BCD-42A0-9F07-4A7A13D2010C}"/>
              </a:ext>
            </a:extLst>
          </p:cNvPr>
          <p:cNvCxnSpPr>
            <a:cxnSpLocks/>
          </p:cNvCxnSpPr>
          <p:nvPr/>
        </p:nvCxnSpPr>
        <p:spPr>
          <a:xfrm flipV="1">
            <a:off x="3284215" y="5706601"/>
            <a:ext cx="761017" cy="210591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993F9812-E8E0-4D22-BB53-A7DC6399DC06}"/>
              </a:ext>
            </a:extLst>
          </p:cNvPr>
          <p:cNvCxnSpPr>
            <a:cxnSpLocks/>
          </p:cNvCxnSpPr>
          <p:nvPr/>
        </p:nvCxnSpPr>
        <p:spPr>
          <a:xfrm flipV="1">
            <a:off x="3284217" y="5715798"/>
            <a:ext cx="745185" cy="284433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EF6082B3-7661-4453-87D0-1E811813B284}"/>
              </a:ext>
            </a:extLst>
          </p:cNvPr>
          <p:cNvCxnSpPr>
            <a:cxnSpLocks/>
          </p:cNvCxnSpPr>
          <p:nvPr/>
        </p:nvCxnSpPr>
        <p:spPr>
          <a:xfrm flipV="1">
            <a:off x="3284216" y="5926389"/>
            <a:ext cx="761016" cy="30541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0ADBB23A-76C3-4C6C-B16A-A5EC827AE0BB}"/>
              </a:ext>
            </a:extLst>
          </p:cNvPr>
          <p:cNvCxnSpPr>
            <a:cxnSpLocks/>
          </p:cNvCxnSpPr>
          <p:nvPr/>
        </p:nvCxnSpPr>
        <p:spPr>
          <a:xfrm>
            <a:off x="4045232" y="2479351"/>
            <a:ext cx="102884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B691CDAB-2068-45C5-A89E-6A78B37F8DD9}"/>
              </a:ext>
            </a:extLst>
          </p:cNvPr>
          <p:cNvCxnSpPr>
            <a:cxnSpLocks/>
          </p:cNvCxnSpPr>
          <p:nvPr/>
        </p:nvCxnSpPr>
        <p:spPr>
          <a:xfrm>
            <a:off x="4029402" y="2144217"/>
            <a:ext cx="1044674" cy="6299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D8A20EDA-FF78-47A9-A7B9-03FDEE03F3B9}"/>
              </a:ext>
            </a:extLst>
          </p:cNvPr>
          <p:cNvCxnSpPr>
            <a:cxnSpLocks/>
          </p:cNvCxnSpPr>
          <p:nvPr/>
        </p:nvCxnSpPr>
        <p:spPr>
          <a:xfrm>
            <a:off x="4045232" y="3843260"/>
            <a:ext cx="102884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AC04E070-4CD0-4271-A495-69104A3719B2}"/>
              </a:ext>
            </a:extLst>
          </p:cNvPr>
          <p:cNvCxnSpPr>
            <a:cxnSpLocks/>
          </p:cNvCxnSpPr>
          <p:nvPr/>
        </p:nvCxnSpPr>
        <p:spPr>
          <a:xfrm>
            <a:off x="4045232" y="4056620"/>
            <a:ext cx="102884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E521013B-496E-436E-AB19-28E29279B81C}"/>
              </a:ext>
            </a:extLst>
          </p:cNvPr>
          <p:cNvCxnSpPr>
            <a:cxnSpLocks/>
          </p:cNvCxnSpPr>
          <p:nvPr/>
        </p:nvCxnSpPr>
        <p:spPr>
          <a:xfrm>
            <a:off x="4045232" y="4114800"/>
            <a:ext cx="102884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FA532B8-110D-4590-A8EC-C5D54804CC77}"/>
              </a:ext>
            </a:extLst>
          </p:cNvPr>
          <p:cNvCxnSpPr>
            <a:cxnSpLocks/>
          </p:cNvCxnSpPr>
          <p:nvPr/>
        </p:nvCxnSpPr>
        <p:spPr>
          <a:xfrm>
            <a:off x="4045232" y="5716766"/>
            <a:ext cx="102884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F4F1636D-ACAC-4E5D-9FCC-38CD4743A3A4}"/>
              </a:ext>
            </a:extLst>
          </p:cNvPr>
          <p:cNvCxnSpPr>
            <a:cxnSpLocks/>
          </p:cNvCxnSpPr>
          <p:nvPr/>
        </p:nvCxnSpPr>
        <p:spPr>
          <a:xfrm>
            <a:off x="4045232" y="5918956"/>
            <a:ext cx="102884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B5B41D94-850A-407F-ACD3-0C79555E3995}"/>
              </a:ext>
            </a:extLst>
          </p:cNvPr>
          <p:cNvSpPr/>
          <p:nvPr/>
        </p:nvSpPr>
        <p:spPr>
          <a:xfrm>
            <a:off x="4045232" y="3810156"/>
            <a:ext cx="114063" cy="763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ED0B328-E738-44B3-BE7A-5F16257150D7}"/>
              </a:ext>
            </a:extLst>
          </p:cNvPr>
          <p:cNvSpPr txBox="1"/>
          <p:nvPr/>
        </p:nvSpPr>
        <p:spPr>
          <a:xfrm>
            <a:off x="5259484" y="3429000"/>
            <a:ext cx="4340034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하나의 </a:t>
            </a:r>
            <a:r>
              <a:rPr lang="en-US" altLang="ko-KR" dirty="0">
                <a:solidFill>
                  <a:srgbClr val="FF0000"/>
                </a:solidFill>
              </a:rPr>
              <a:t>Cycle</a:t>
            </a:r>
            <a:r>
              <a:rPr lang="ko-KR" altLang="en-US" dirty="0">
                <a:solidFill>
                  <a:srgbClr val="FF0000"/>
                </a:solidFill>
              </a:rPr>
              <a:t>을 </a:t>
            </a:r>
            <a:r>
              <a:rPr lang="en-US" altLang="ko-KR" dirty="0">
                <a:solidFill>
                  <a:srgbClr val="FF0000"/>
                </a:solidFill>
              </a:rPr>
              <a:t>3</a:t>
            </a:r>
            <a:r>
              <a:rPr lang="ko-KR" altLang="en-US" dirty="0">
                <a:solidFill>
                  <a:srgbClr val="FF0000"/>
                </a:solidFill>
              </a:rPr>
              <a:t>개로 나누어 </a:t>
            </a:r>
            <a:r>
              <a:rPr lang="en-US" altLang="ko-KR" dirty="0">
                <a:solidFill>
                  <a:srgbClr val="FF0000"/>
                </a:solidFill>
              </a:rPr>
              <a:t>pattern </a:t>
            </a:r>
            <a:r>
              <a:rPr lang="ko-KR" altLang="en-US" dirty="0">
                <a:solidFill>
                  <a:srgbClr val="FF0000"/>
                </a:solidFill>
              </a:rPr>
              <a:t>생성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Ex) Logic High -&gt; 011 / Logic Low -&gt; 001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5328E75B-D0DC-40A3-9C35-7E454857355D}"/>
              </a:ext>
            </a:extLst>
          </p:cNvPr>
          <p:cNvGrpSpPr/>
          <p:nvPr/>
        </p:nvGrpSpPr>
        <p:grpSpPr>
          <a:xfrm>
            <a:off x="306483" y="546155"/>
            <a:ext cx="6591300" cy="338554"/>
            <a:chOff x="306483" y="613192"/>
            <a:chExt cx="6591300" cy="545246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F67A9B43-1F78-49C4-81EE-20AC9C55F9BF}"/>
                </a:ext>
              </a:extLst>
            </p:cNvPr>
            <p:cNvSpPr txBox="1"/>
            <p:nvPr/>
          </p:nvSpPr>
          <p:spPr>
            <a:xfrm>
              <a:off x="306483" y="613192"/>
              <a:ext cx="6591300" cy="545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*</a:t>
              </a:r>
              <a:r>
                <a:rPr lang="ko-KR" altLang="en-US" sz="1600" dirty="0"/>
                <a:t>파일 순서 </a:t>
              </a:r>
              <a:r>
                <a:rPr lang="en-US" altLang="ko-KR" sz="1600" dirty="0"/>
                <a:t>: timing -&gt; pattern -&gt; Main Source</a:t>
              </a: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29D6F1A7-7190-4340-99FE-0F439E15D4CF}"/>
                </a:ext>
              </a:extLst>
            </p:cNvPr>
            <p:cNvSpPr/>
            <p:nvPr/>
          </p:nvSpPr>
          <p:spPr>
            <a:xfrm>
              <a:off x="2268547" y="753571"/>
              <a:ext cx="674678" cy="2778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44917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125306" y="26871"/>
            <a:ext cx="9199669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3. PGM – Main Source(*Write Function)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A191FEC0-3165-49CA-AB70-6CE1BC44AC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065687"/>
              </p:ext>
            </p:extLst>
          </p:nvPr>
        </p:nvGraphicFramePr>
        <p:xfrm>
          <a:off x="8751611" y="712527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8" name="포장기 셸 개체" showAsIcon="1" r:id="rId4" imgW="914400" imgH="792417" progId="Package">
                  <p:embed/>
                </p:oleObj>
              </mc:Choice>
              <mc:Fallback>
                <p:oleObj name="포장기 셸 개체" showAsIcon="1" r:id="rId4" imgW="914400" imgH="792417" progId="Package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A191FEC0-3165-49CA-AB70-6CE1BC44AC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51611" y="712527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2" name="그룹 21">
            <a:extLst>
              <a:ext uri="{FF2B5EF4-FFF2-40B4-BE49-F238E27FC236}">
                <a16:creationId xmlns:a16="http://schemas.microsoft.com/office/drawing/2014/main" id="{24286E63-AD65-4C74-8EA0-F607A83C86B6}"/>
              </a:ext>
            </a:extLst>
          </p:cNvPr>
          <p:cNvGrpSpPr/>
          <p:nvPr/>
        </p:nvGrpSpPr>
        <p:grpSpPr>
          <a:xfrm>
            <a:off x="306483" y="546155"/>
            <a:ext cx="6591300" cy="338554"/>
            <a:chOff x="306483" y="613192"/>
            <a:chExt cx="6591300" cy="54524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7825175-B2CD-4497-8B9D-0CEF963053C7}"/>
                </a:ext>
              </a:extLst>
            </p:cNvPr>
            <p:cNvSpPr txBox="1"/>
            <p:nvPr/>
          </p:nvSpPr>
          <p:spPr>
            <a:xfrm>
              <a:off x="306483" y="613192"/>
              <a:ext cx="6591300" cy="545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*</a:t>
              </a:r>
              <a:r>
                <a:rPr lang="ko-KR" altLang="en-US" sz="1600" dirty="0"/>
                <a:t>파일 순서 </a:t>
              </a:r>
              <a:r>
                <a:rPr lang="en-US" altLang="ko-KR" sz="1600" dirty="0"/>
                <a:t>: timing -&gt; pattern -&gt; Main Source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2C05FFB-96BC-43F6-8E67-D90B77DC5CC5}"/>
                </a:ext>
              </a:extLst>
            </p:cNvPr>
            <p:cNvSpPr/>
            <p:nvPr/>
          </p:nvSpPr>
          <p:spPr>
            <a:xfrm>
              <a:off x="3125797" y="738231"/>
              <a:ext cx="1377756" cy="33240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E8D6DB04-9A31-45D1-8069-F0A9415BBB8C}"/>
              </a:ext>
            </a:extLst>
          </p:cNvPr>
          <p:cNvSpPr txBox="1"/>
          <p:nvPr/>
        </p:nvSpPr>
        <p:spPr>
          <a:xfrm>
            <a:off x="306482" y="999052"/>
            <a:ext cx="579660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/>
              <a:t>Main Source(PGM.cpp) </a:t>
            </a:r>
            <a:r>
              <a:rPr lang="ko-KR" altLang="en-US" sz="1100" dirty="0"/>
              <a:t>파일 內 </a:t>
            </a:r>
            <a:r>
              <a:rPr lang="en-US" altLang="ko-KR" sz="1100" dirty="0"/>
              <a:t>I2C_Write2 Function (*</a:t>
            </a:r>
            <a:r>
              <a:rPr lang="ko-KR" altLang="en-US" sz="1100" dirty="0"/>
              <a:t>편의상 </a:t>
            </a:r>
            <a:r>
              <a:rPr lang="en-US" altLang="ko-KR" sz="1100" dirty="0"/>
              <a:t>I2C</a:t>
            </a:r>
            <a:r>
              <a:rPr lang="ko-KR" altLang="en-US" sz="1100" dirty="0"/>
              <a:t>로 </a:t>
            </a:r>
            <a:r>
              <a:rPr lang="en-US" altLang="ko-KR" sz="1100" dirty="0"/>
              <a:t>Function </a:t>
            </a:r>
            <a:r>
              <a:rPr lang="ko-KR" altLang="en-US" sz="1100" dirty="0"/>
              <a:t>생성하였음</a:t>
            </a:r>
            <a:r>
              <a:rPr lang="en-US" altLang="ko-KR" sz="1100" dirty="0"/>
              <a:t>)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92360A4-7F4C-4DD8-B72F-101BE1F313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6483" y="1296664"/>
            <a:ext cx="6408975" cy="45622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B786C5AD-BF40-4DBE-A05A-97D46DE7ABAB}"/>
              </a:ext>
            </a:extLst>
          </p:cNvPr>
          <p:cNvSpPr/>
          <p:nvPr/>
        </p:nvSpPr>
        <p:spPr>
          <a:xfrm>
            <a:off x="692001" y="3354568"/>
            <a:ext cx="4815663" cy="18234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CF7959-C30A-4E83-A954-0CDC2F1AE1D4}"/>
              </a:ext>
            </a:extLst>
          </p:cNvPr>
          <p:cNvSpPr txBox="1"/>
          <p:nvPr/>
        </p:nvSpPr>
        <p:spPr>
          <a:xfrm>
            <a:off x="5911078" y="3460503"/>
            <a:ext cx="3994922" cy="104644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입력 받은 </a:t>
            </a:r>
            <a:r>
              <a:rPr lang="en-US" altLang="ko-KR" sz="1400" dirty="0">
                <a:solidFill>
                  <a:srgbClr val="FF0000"/>
                </a:solidFill>
              </a:rPr>
              <a:t>ADDRESS 7bit / Data 8bit </a:t>
            </a:r>
            <a:r>
              <a:rPr lang="ko-KR" altLang="en-US" sz="1400" dirty="0">
                <a:solidFill>
                  <a:srgbClr val="FF0000"/>
                </a:solidFill>
              </a:rPr>
              <a:t>을 </a:t>
            </a:r>
            <a:r>
              <a:rPr lang="en-US" altLang="ko-KR" sz="1400" dirty="0">
                <a:solidFill>
                  <a:srgbClr val="FF0000"/>
                </a:solidFill>
              </a:rPr>
              <a:t>Pattern </a:t>
            </a:r>
            <a:r>
              <a:rPr lang="ko-KR" altLang="en-US" sz="1400" dirty="0">
                <a:solidFill>
                  <a:srgbClr val="FF0000"/>
                </a:solidFill>
              </a:rPr>
              <a:t>파일에 맞게 변경하는 구문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ko-KR" altLang="en-US" sz="1100" dirty="0">
                <a:solidFill>
                  <a:srgbClr val="FF0000"/>
                </a:solidFill>
              </a:rPr>
              <a:t>설명 </a:t>
            </a:r>
            <a:r>
              <a:rPr lang="en-US" altLang="ko-KR" sz="1100" dirty="0">
                <a:solidFill>
                  <a:srgbClr val="FF0000"/>
                </a:solidFill>
              </a:rPr>
              <a:t>: bit </a:t>
            </a:r>
            <a:r>
              <a:rPr lang="ko-KR" altLang="en-US" sz="1100" dirty="0">
                <a:solidFill>
                  <a:srgbClr val="FF0000"/>
                </a:solidFill>
              </a:rPr>
              <a:t>자리 수에 맞게 </a:t>
            </a:r>
            <a:r>
              <a:rPr lang="en-US" altLang="ko-KR" sz="1100" dirty="0">
                <a:solidFill>
                  <a:srgbClr val="FF0000"/>
                </a:solidFill>
              </a:rPr>
              <a:t>Shift </a:t>
            </a:r>
            <a:r>
              <a:rPr lang="ko-KR" altLang="en-US" sz="1100" dirty="0">
                <a:solidFill>
                  <a:srgbClr val="FF0000"/>
                </a:solidFill>
              </a:rPr>
              <a:t>해서 값이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ko-KR" altLang="en-US" sz="1100" dirty="0">
                <a:solidFill>
                  <a:srgbClr val="FF0000"/>
                </a:solidFill>
              </a:rPr>
              <a:t>일 경우  </a:t>
            </a:r>
            <a:r>
              <a:rPr lang="en-US" altLang="ko-KR" sz="1100" dirty="0">
                <a:solidFill>
                  <a:srgbClr val="FF0000"/>
                </a:solidFill>
              </a:rPr>
              <a:t>0x03(011)</a:t>
            </a:r>
            <a:r>
              <a:rPr lang="ko-KR" altLang="en-US" sz="1100" dirty="0">
                <a:solidFill>
                  <a:srgbClr val="FF0000"/>
                </a:solidFill>
              </a:rPr>
              <a:t>을 넣고</a:t>
            </a:r>
            <a:r>
              <a:rPr lang="en-US" altLang="ko-KR" sz="1100" dirty="0">
                <a:solidFill>
                  <a:srgbClr val="FF0000"/>
                </a:solidFill>
              </a:rPr>
              <a:t>, </a:t>
            </a:r>
            <a:r>
              <a:rPr lang="ko-KR" altLang="en-US" sz="1100" dirty="0">
                <a:solidFill>
                  <a:srgbClr val="FF0000"/>
                </a:solidFill>
              </a:rPr>
              <a:t>값이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ko-KR" altLang="en-US" sz="1100" dirty="0">
                <a:solidFill>
                  <a:srgbClr val="FF0000"/>
                </a:solidFill>
              </a:rPr>
              <a:t>일경우는 </a:t>
            </a:r>
            <a:r>
              <a:rPr lang="en-US" altLang="ko-KR" sz="1100" dirty="0">
                <a:solidFill>
                  <a:srgbClr val="FF0000"/>
                </a:solidFill>
              </a:rPr>
              <a:t>001</a:t>
            </a:r>
            <a:r>
              <a:rPr lang="ko-KR" altLang="en-US" sz="1100" dirty="0">
                <a:solidFill>
                  <a:srgbClr val="FF0000"/>
                </a:solidFill>
              </a:rPr>
              <a:t>을 넣어준다</a:t>
            </a:r>
            <a:endParaRPr lang="en-US" altLang="ko-KR" sz="1100" dirty="0">
              <a:solidFill>
                <a:srgbClr val="FF0000"/>
              </a:solidFill>
            </a:endParaRPr>
          </a:p>
          <a:p>
            <a:r>
              <a:rPr lang="en-US" altLang="ko-KR" sz="1200" dirty="0">
                <a:solidFill>
                  <a:srgbClr val="FF0000"/>
                </a:solidFill>
              </a:rPr>
              <a:t>*Logic High : 011 / Logic Low : 001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600CA8-95FF-4785-B026-CCF2982176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482" y="6084981"/>
            <a:ext cx="9311935" cy="33685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647B4E9B-0AC3-44BD-A30C-2AD28E9918DC}"/>
              </a:ext>
            </a:extLst>
          </p:cNvPr>
          <p:cNvSpPr/>
          <p:nvPr/>
        </p:nvSpPr>
        <p:spPr>
          <a:xfrm>
            <a:off x="5667153" y="3817088"/>
            <a:ext cx="148856" cy="5217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AC89B00-16DC-4401-9B48-C0D7651A887E}"/>
              </a:ext>
            </a:extLst>
          </p:cNvPr>
          <p:cNvSpPr/>
          <p:nvPr/>
        </p:nvSpPr>
        <p:spPr>
          <a:xfrm>
            <a:off x="443182" y="5299619"/>
            <a:ext cx="6272276" cy="5037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5A8C25-38F6-4F14-8B9F-38C804878009}"/>
              </a:ext>
            </a:extLst>
          </p:cNvPr>
          <p:cNvSpPr txBox="1"/>
          <p:nvPr/>
        </p:nvSpPr>
        <p:spPr>
          <a:xfrm>
            <a:off x="7100976" y="5008871"/>
            <a:ext cx="2565035" cy="9002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Pattern </a:t>
            </a:r>
            <a:r>
              <a:rPr lang="ko-KR" altLang="en-US" sz="1400" dirty="0">
                <a:solidFill>
                  <a:srgbClr val="FF0000"/>
                </a:solidFill>
              </a:rPr>
              <a:t>파일에 맞게 변경된 값을 </a:t>
            </a:r>
            <a:r>
              <a:rPr lang="en-US" altLang="ko-KR" sz="1400" dirty="0">
                <a:solidFill>
                  <a:srgbClr val="FF0000"/>
                </a:solidFill>
              </a:rPr>
              <a:t>Pattern</a:t>
            </a:r>
            <a:r>
              <a:rPr lang="ko-KR" altLang="en-US" sz="1400" dirty="0">
                <a:solidFill>
                  <a:srgbClr val="FF0000"/>
                </a:solidFill>
              </a:rPr>
              <a:t>에 </a:t>
            </a:r>
            <a:r>
              <a:rPr lang="en-US" altLang="ko-KR" sz="1400" dirty="0">
                <a:solidFill>
                  <a:srgbClr val="FF0000"/>
                </a:solidFill>
              </a:rPr>
              <a:t>Setting</a:t>
            </a:r>
            <a:r>
              <a:rPr lang="ko-KR" altLang="en-US" sz="1400" dirty="0">
                <a:solidFill>
                  <a:srgbClr val="FF0000"/>
                </a:solidFill>
              </a:rPr>
              <a:t>하고 </a:t>
            </a:r>
            <a:r>
              <a:rPr lang="en-US" altLang="ko-KR" sz="1400" dirty="0">
                <a:solidFill>
                  <a:srgbClr val="FF0000"/>
                </a:solidFill>
              </a:rPr>
              <a:t>Pattern </a:t>
            </a:r>
            <a:r>
              <a:rPr lang="ko-KR" altLang="en-US" sz="1400" dirty="0">
                <a:solidFill>
                  <a:srgbClr val="FF0000"/>
                </a:solidFill>
              </a:rPr>
              <a:t>실행시키는 구문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050" dirty="0">
                <a:solidFill>
                  <a:srgbClr val="FF0000"/>
                </a:solidFill>
              </a:rPr>
              <a:t>(*</a:t>
            </a:r>
            <a:r>
              <a:rPr lang="ko-KR" altLang="en-US" sz="1050" dirty="0">
                <a:solidFill>
                  <a:srgbClr val="FF0000"/>
                </a:solidFill>
              </a:rPr>
              <a:t>아래 </a:t>
            </a:r>
            <a:r>
              <a:rPr lang="en-US" altLang="ko-KR" sz="1050" dirty="0">
                <a:solidFill>
                  <a:srgbClr val="FF0000"/>
                </a:solidFill>
              </a:rPr>
              <a:t>MODIFY_SERIAL</a:t>
            </a:r>
            <a:r>
              <a:rPr lang="ko-KR" altLang="en-US" sz="1050" dirty="0">
                <a:solidFill>
                  <a:srgbClr val="FF0000"/>
                </a:solidFill>
              </a:rPr>
              <a:t> 함수 변수 참조</a:t>
            </a:r>
            <a:r>
              <a:rPr lang="en-US" altLang="ko-KR" sz="105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347CDA07-6168-40C8-A400-B2571BFABD34}"/>
              </a:ext>
            </a:extLst>
          </p:cNvPr>
          <p:cNvSpPr/>
          <p:nvPr/>
        </p:nvSpPr>
        <p:spPr>
          <a:xfrm>
            <a:off x="6842737" y="5178055"/>
            <a:ext cx="148856" cy="5217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2DA15AB-6881-43F6-BD78-1B75FA1FF134}"/>
              </a:ext>
            </a:extLst>
          </p:cNvPr>
          <p:cNvCxnSpPr/>
          <p:nvPr/>
        </p:nvCxnSpPr>
        <p:spPr>
          <a:xfrm>
            <a:off x="296957" y="5985317"/>
            <a:ext cx="9447117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623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18</a:t>
            </a:fld>
            <a:endParaRPr lang="ko-KR" altLang="en-US" dirty="0"/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A191FEC0-3165-49CA-AB70-6CE1BC44AC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8369190"/>
              </p:ext>
            </p:extLst>
          </p:nvPr>
        </p:nvGraphicFramePr>
        <p:xfrm>
          <a:off x="8867775" y="632694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2" name="포장기 셸 개체" showAsIcon="1" r:id="rId4" imgW="914400" imgH="792417" progId="Package">
                  <p:embed/>
                </p:oleObj>
              </mc:Choice>
              <mc:Fallback>
                <p:oleObj name="포장기 셸 개체" showAsIcon="1" r:id="rId4" imgW="914400" imgH="792417" progId="Package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A191FEC0-3165-49CA-AB70-6CE1BC44AC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67775" y="632694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E8D6DB04-9A31-45D1-8069-F0A9415BBB8C}"/>
              </a:ext>
            </a:extLst>
          </p:cNvPr>
          <p:cNvSpPr txBox="1"/>
          <p:nvPr/>
        </p:nvSpPr>
        <p:spPr>
          <a:xfrm>
            <a:off x="306482" y="999052"/>
            <a:ext cx="547762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/>
              <a:t>Main Source(PGM.cpp) </a:t>
            </a:r>
            <a:r>
              <a:rPr lang="ko-KR" altLang="en-US" sz="1100" dirty="0"/>
              <a:t>파일 內 </a:t>
            </a:r>
            <a:r>
              <a:rPr lang="en-US" altLang="ko-KR" sz="1100" dirty="0"/>
              <a:t>I2C_Read Function(*</a:t>
            </a:r>
            <a:r>
              <a:rPr lang="ko-KR" altLang="en-US" sz="1100" dirty="0"/>
              <a:t>편의상 </a:t>
            </a:r>
            <a:r>
              <a:rPr lang="en-US" altLang="ko-KR" sz="1100" dirty="0"/>
              <a:t>I2C</a:t>
            </a:r>
            <a:r>
              <a:rPr lang="ko-KR" altLang="en-US" sz="1100" dirty="0"/>
              <a:t>로 </a:t>
            </a:r>
            <a:r>
              <a:rPr lang="en-US" altLang="ko-KR" sz="1100" dirty="0"/>
              <a:t>Function </a:t>
            </a:r>
            <a:r>
              <a:rPr lang="ko-KR" altLang="en-US" sz="1100" dirty="0"/>
              <a:t>생성하였음</a:t>
            </a:r>
            <a:r>
              <a:rPr lang="en-US" altLang="ko-KR" sz="1100" dirty="0"/>
              <a:t>)</a:t>
            </a:r>
            <a:endParaRPr lang="ko-KR" altLang="en-US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F4C69497-32F9-4E14-8F62-E4C7B75280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6483" y="1260663"/>
            <a:ext cx="7069366" cy="36732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C6D06C70-61C2-4967-A0BC-5F3261775832}"/>
              </a:ext>
            </a:extLst>
          </p:cNvPr>
          <p:cNvSpPr/>
          <p:nvPr/>
        </p:nvSpPr>
        <p:spPr>
          <a:xfrm>
            <a:off x="739625" y="2705654"/>
            <a:ext cx="5308749" cy="6280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96E5BA-2FBE-4EAE-9E61-81CB4C87415E}"/>
              </a:ext>
            </a:extLst>
          </p:cNvPr>
          <p:cNvSpPr txBox="1"/>
          <p:nvPr/>
        </p:nvSpPr>
        <p:spPr>
          <a:xfrm>
            <a:off x="4240215" y="1315565"/>
            <a:ext cx="3297555" cy="104644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입력 받은 </a:t>
            </a:r>
            <a:r>
              <a:rPr lang="en-US" altLang="ko-KR" sz="1400" dirty="0">
                <a:solidFill>
                  <a:srgbClr val="FF0000"/>
                </a:solidFill>
              </a:rPr>
              <a:t>ADDRESS 7bit </a:t>
            </a:r>
            <a:r>
              <a:rPr lang="ko-KR" altLang="en-US" sz="1400" dirty="0">
                <a:solidFill>
                  <a:srgbClr val="FF0000"/>
                </a:solidFill>
              </a:rPr>
              <a:t>을 </a:t>
            </a:r>
            <a:r>
              <a:rPr lang="en-US" altLang="ko-KR" sz="1400" dirty="0">
                <a:solidFill>
                  <a:srgbClr val="FF0000"/>
                </a:solidFill>
              </a:rPr>
              <a:t>Pattern </a:t>
            </a:r>
            <a:r>
              <a:rPr lang="ko-KR" altLang="en-US" sz="1400" dirty="0">
                <a:solidFill>
                  <a:srgbClr val="FF0000"/>
                </a:solidFill>
              </a:rPr>
              <a:t>파일에 맞게 변경하는 구문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ko-KR" altLang="en-US" sz="1100" dirty="0">
                <a:solidFill>
                  <a:srgbClr val="FF0000"/>
                </a:solidFill>
              </a:rPr>
              <a:t>설명 </a:t>
            </a:r>
            <a:r>
              <a:rPr lang="en-US" altLang="ko-KR" sz="1100" dirty="0">
                <a:solidFill>
                  <a:srgbClr val="FF0000"/>
                </a:solidFill>
              </a:rPr>
              <a:t>: bit </a:t>
            </a:r>
            <a:r>
              <a:rPr lang="ko-KR" altLang="en-US" sz="1100" dirty="0">
                <a:solidFill>
                  <a:srgbClr val="FF0000"/>
                </a:solidFill>
              </a:rPr>
              <a:t>자리 수에 맞게 </a:t>
            </a:r>
            <a:r>
              <a:rPr lang="en-US" altLang="ko-KR" sz="1100" dirty="0">
                <a:solidFill>
                  <a:srgbClr val="FF0000"/>
                </a:solidFill>
              </a:rPr>
              <a:t>Shift </a:t>
            </a:r>
            <a:r>
              <a:rPr lang="ko-KR" altLang="en-US" sz="1100" dirty="0">
                <a:solidFill>
                  <a:srgbClr val="FF0000"/>
                </a:solidFill>
              </a:rPr>
              <a:t>해서 값이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ko-KR" altLang="en-US" sz="1100" dirty="0">
                <a:solidFill>
                  <a:srgbClr val="FF0000"/>
                </a:solidFill>
              </a:rPr>
              <a:t>일 경우  </a:t>
            </a:r>
            <a:r>
              <a:rPr lang="en-US" altLang="ko-KR" sz="1100" dirty="0">
                <a:solidFill>
                  <a:srgbClr val="FF0000"/>
                </a:solidFill>
              </a:rPr>
              <a:t>0x03(011)</a:t>
            </a:r>
            <a:r>
              <a:rPr lang="ko-KR" altLang="en-US" sz="1100" dirty="0">
                <a:solidFill>
                  <a:srgbClr val="FF0000"/>
                </a:solidFill>
              </a:rPr>
              <a:t>을 넣고</a:t>
            </a:r>
            <a:r>
              <a:rPr lang="en-US" altLang="ko-KR" sz="1100" dirty="0">
                <a:solidFill>
                  <a:srgbClr val="FF0000"/>
                </a:solidFill>
              </a:rPr>
              <a:t>, </a:t>
            </a:r>
            <a:r>
              <a:rPr lang="ko-KR" altLang="en-US" sz="1100" dirty="0">
                <a:solidFill>
                  <a:srgbClr val="FF0000"/>
                </a:solidFill>
              </a:rPr>
              <a:t>값이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ko-KR" altLang="en-US" sz="1100" dirty="0">
                <a:solidFill>
                  <a:srgbClr val="FF0000"/>
                </a:solidFill>
              </a:rPr>
              <a:t>일경우는 </a:t>
            </a:r>
            <a:r>
              <a:rPr lang="en-US" altLang="ko-KR" sz="1100" dirty="0">
                <a:solidFill>
                  <a:srgbClr val="FF0000"/>
                </a:solidFill>
              </a:rPr>
              <a:t>001</a:t>
            </a:r>
            <a:r>
              <a:rPr lang="ko-KR" altLang="en-US" sz="1100" dirty="0">
                <a:solidFill>
                  <a:srgbClr val="FF0000"/>
                </a:solidFill>
              </a:rPr>
              <a:t>을 넣어준다</a:t>
            </a:r>
            <a:endParaRPr lang="en-US" altLang="ko-KR" sz="1100" dirty="0">
              <a:solidFill>
                <a:srgbClr val="FF0000"/>
              </a:solidFill>
            </a:endParaRPr>
          </a:p>
          <a:p>
            <a:r>
              <a:rPr lang="en-US" altLang="ko-KR" sz="1200" dirty="0">
                <a:solidFill>
                  <a:srgbClr val="FF0000"/>
                </a:solidFill>
              </a:rPr>
              <a:t>*Logic High : 011 / Logic Low : 001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48" name="화살표: 오른쪽 47">
            <a:extLst>
              <a:ext uri="{FF2B5EF4-FFF2-40B4-BE49-F238E27FC236}">
                <a16:creationId xmlns:a16="http://schemas.microsoft.com/office/drawing/2014/main" id="{4330280D-1E6D-4B8A-AE60-DD40A46570B2}"/>
              </a:ext>
            </a:extLst>
          </p:cNvPr>
          <p:cNvSpPr/>
          <p:nvPr/>
        </p:nvSpPr>
        <p:spPr>
          <a:xfrm rot="16200000">
            <a:off x="4947282" y="2210255"/>
            <a:ext cx="148856" cy="5217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AC1073EC-BE8A-479A-94E1-92E8F496C5A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4995"/>
          <a:stretch/>
        </p:blipFill>
        <p:spPr>
          <a:xfrm>
            <a:off x="286528" y="5707403"/>
            <a:ext cx="7926423" cy="33685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2CD469EF-9432-46CF-AD4F-7AC6BA81CB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528" y="6169372"/>
            <a:ext cx="9352129" cy="27229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B2CA3455-0285-4D02-BA7B-F1913885F6BC}"/>
              </a:ext>
            </a:extLst>
          </p:cNvPr>
          <p:cNvSpPr/>
          <p:nvPr/>
        </p:nvSpPr>
        <p:spPr>
          <a:xfrm>
            <a:off x="521245" y="3568291"/>
            <a:ext cx="6689180" cy="1593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A79E119-27E3-49B7-A37C-D78EE3BCB162}"/>
              </a:ext>
            </a:extLst>
          </p:cNvPr>
          <p:cNvSpPr txBox="1"/>
          <p:nvPr/>
        </p:nvSpPr>
        <p:spPr>
          <a:xfrm>
            <a:off x="7620001" y="3279076"/>
            <a:ext cx="2210935" cy="3924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rgbClr val="FF0000"/>
                </a:solidFill>
              </a:rPr>
              <a:t>MODE</a:t>
            </a:r>
            <a:r>
              <a:rPr lang="ko-KR" altLang="en-US" sz="1050" dirty="0">
                <a:solidFill>
                  <a:srgbClr val="FF0000"/>
                </a:solidFill>
              </a:rPr>
              <a:t> 로 </a:t>
            </a:r>
            <a:r>
              <a:rPr lang="en-US" altLang="ko-KR" sz="1050" dirty="0">
                <a:solidFill>
                  <a:srgbClr val="FF0000"/>
                </a:solidFill>
              </a:rPr>
              <a:t>Data </a:t>
            </a:r>
            <a:r>
              <a:rPr lang="ko-KR" altLang="en-US" sz="1050" dirty="0">
                <a:solidFill>
                  <a:srgbClr val="FF0000"/>
                </a:solidFill>
              </a:rPr>
              <a:t>쓰기 위한 </a:t>
            </a:r>
            <a:r>
              <a:rPr lang="en-US" altLang="ko-KR" sz="1050" dirty="0">
                <a:solidFill>
                  <a:srgbClr val="FF0000"/>
                </a:solidFill>
              </a:rPr>
              <a:t>Setting</a:t>
            </a:r>
          </a:p>
          <a:p>
            <a:r>
              <a:rPr lang="en-US" altLang="ko-KR" sz="900" dirty="0">
                <a:solidFill>
                  <a:srgbClr val="FF0000"/>
                </a:solidFill>
              </a:rPr>
              <a:t>(*</a:t>
            </a:r>
            <a:r>
              <a:rPr lang="ko-KR" altLang="en-US" sz="900" dirty="0">
                <a:solidFill>
                  <a:srgbClr val="FF0000"/>
                </a:solidFill>
              </a:rPr>
              <a:t>아래 </a:t>
            </a:r>
            <a:r>
              <a:rPr lang="en-US" altLang="ko-KR" sz="900" dirty="0">
                <a:solidFill>
                  <a:srgbClr val="FF0000"/>
                </a:solidFill>
              </a:rPr>
              <a:t>MODIFY_SERIAL</a:t>
            </a:r>
            <a:r>
              <a:rPr lang="ko-KR" altLang="en-US" sz="900" dirty="0">
                <a:solidFill>
                  <a:srgbClr val="FF0000"/>
                </a:solidFill>
              </a:rPr>
              <a:t> 함수 변수 참조</a:t>
            </a:r>
            <a:r>
              <a:rPr lang="en-US" altLang="ko-KR" sz="900" dirty="0">
                <a:solidFill>
                  <a:srgbClr val="FF0000"/>
                </a:solidFill>
              </a:rPr>
              <a:t>)</a:t>
            </a:r>
            <a:endParaRPr lang="en-US" altLang="ko-KR" sz="1050" dirty="0">
              <a:solidFill>
                <a:srgbClr val="FF0000"/>
              </a:solidFill>
            </a:endParaRPr>
          </a:p>
        </p:txBody>
      </p:sp>
      <p:sp>
        <p:nvSpPr>
          <p:cNvPr id="57" name="화살표: 오른쪽 56">
            <a:extLst>
              <a:ext uri="{FF2B5EF4-FFF2-40B4-BE49-F238E27FC236}">
                <a16:creationId xmlns:a16="http://schemas.microsoft.com/office/drawing/2014/main" id="{C42DA3BC-C9CB-4E9E-B2AE-2E89CE813BF8}"/>
              </a:ext>
            </a:extLst>
          </p:cNvPr>
          <p:cNvSpPr/>
          <p:nvPr/>
        </p:nvSpPr>
        <p:spPr>
          <a:xfrm>
            <a:off x="7387943" y="3466807"/>
            <a:ext cx="184804" cy="5217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FCFA51-4420-42C6-A1B1-C11707B3A651}"/>
              </a:ext>
            </a:extLst>
          </p:cNvPr>
          <p:cNvSpPr txBox="1"/>
          <p:nvPr/>
        </p:nvSpPr>
        <p:spPr>
          <a:xfrm>
            <a:off x="7633336" y="3734115"/>
            <a:ext cx="2210935" cy="3770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rgbClr val="FF0000"/>
                </a:solidFill>
              </a:rPr>
              <a:t>EN </a:t>
            </a:r>
            <a:r>
              <a:rPr lang="ko-KR" altLang="en-US" sz="1050" dirty="0">
                <a:solidFill>
                  <a:srgbClr val="FF0000"/>
                </a:solidFill>
              </a:rPr>
              <a:t>으로 </a:t>
            </a:r>
            <a:r>
              <a:rPr lang="en-US" altLang="ko-KR" sz="1050" dirty="0">
                <a:solidFill>
                  <a:srgbClr val="FF0000"/>
                </a:solidFill>
              </a:rPr>
              <a:t>Data </a:t>
            </a:r>
            <a:r>
              <a:rPr lang="ko-KR" altLang="en-US" sz="1050" dirty="0">
                <a:solidFill>
                  <a:srgbClr val="FF0000"/>
                </a:solidFill>
              </a:rPr>
              <a:t>읽기 위한 </a:t>
            </a:r>
            <a:r>
              <a:rPr lang="en-US" altLang="ko-KR" sz="1050" dirty="0">
                <a:solidFill>
                  <a:srgbClr val="FF0000"/>
                </a:solidFill>
              </a:rPr>
              <a:t>Setting</a:t>
            </a:r>
          </a:p>
          <a:p>
            <a:r>
              <a:rPr lang="en-US" altLang="ko-KR" sz="800" dirty="0">
                <a:solidFill>
                  <a:srgbClr val="FF0000"/>
                </a:solidFill>
              </a:rPr>
              <a:t>(*</a:t>
            </a:r>
            <a:r>
              <a:rPr lang="ko-KR" altLang="en-US" sz="800" dirty="0">
                <a:solidFill>
                  <a:srgbClr val="FF0000"/>
                </a:solidFill>
              </a:rPr>
              <a:t>아래 </a:t>
            </a:r>
            <a:r>
              <a:rPr lang="en-US" altLang="ko-KR" sz="800" dirty="0">
                <a:solidFill>
                  <a:srgbClr val="FF0000"/>
                </a:solidFill>
              </a:rPr>
              <a:t>START_DMEM_SERIAL</a:t>
            </a:r>
            <a:r>
              <a:rPr lang="ko-KR" altLang="en-US" sz="800" dirty="0">
                <a:solidFill>
                  <a:srgbClr val="FF0000"/>
                </a:solidFill>
              </a:rPr>
              <a:t> 함수 변수 참조</a:t>
            </a:r>
            <a:r>
              <a:rPr lang="en-US" altLang="ko-KR" sz="8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DAC1666-16AB-445C-8EBA-C1BA82C334E3}"/>
              </a:ext>
            </a:extLst>
          </p:cNvPr>
          <p:cNvSpPr/>
          <p:nvPr/>
        </p:nvSpPr>
        <p:spPr>
          <a:xfrm>
            <a:off x="530770" y="3758791"/>
            <a:ext cx="6689180" cy="1593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12FF7F6-6F7B-4EEA-8DB2-54B5DEF654E2}"/>
              </a:ext>
            </a:extLst>
          </p:cNvPr>
          <p:cNvSpPr txBox="1"/>
          <p:nvPr/>
        </p:nvSpPr>
        <p:spPr>
          <a:xfrm>
            <a:off x="7635300" y="4363072"/>
            <a:ext cx="2224980" cy="3770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rgbClr val="FF0000"/>
                </a:solidFill>
              </a:rPr>
              <a:t>읽은 </a:t>
            </a:r>
            <a:r>
              <a:rPr lang="en-US" altLang="ko-KR" sz="1050" dirty="0">
                <a:solidFill>
                  <a:srgbClr val="FF0000"/>
                </a:solidFill>
              </a:rPr>
              <a:t>Data</a:t>
            </a:r>
            <a:r>
              <a:rPr lang="ko-KR" altLang="en-US" sz="1050" dirty="0">
                <a:solidFill>
                  <a:srgbClr val="FF0000"/>
                </a:solidFill>
              </a:rPr>
              <a:t>를 변수에 저장하는 구문</a:t>
            </a:r>
            <a:endParaRPr lang="en-US" altLang="ko-KR" sz="1050" dirty="0">
              <a:solidFill>
                <a:srgbClr val="FF0000"/>
              </a:solidFill>
            </a:endParaRPr>
          </a:p>
          <a:p>
            <a:r>
              <a:rPr lang="en-US" altLang="ko-KR" sz="800" dirty="0">
                <a:solidFill>
                  <a:srgbClr val="FF0000"/>
                </a:solidFill>
              </a:rPr>
              <a:t>(*</a:t>
            </a:r>
            <a:r>
              <a:rPr lang="ko-KR" altLang="en-US" sz="800" dirty="0">
                <a:solidFill>
                  <a:srgbClr val="FF0000"/>
                </a:solidFill>
              </a:rPr>
              <a:t>아래 </a:t>
            </a:r>
            <a:r>
              <a:rPr lang="en-US" altLang="ko-KR" sz="800" dirty="0">
                <a:solidFill>
                  <a:srgbClr val="FF0000"/>
                </a:solidFill>
              </a:rPr>
              <a:t>GET_DMEM_DATA </a:t>
            </a:r>
            <a:r>
              <a:rPr lang="ko-KR" altLang="en-US" sz="800" dirty="0">
                <a:solidFill>
                  <a:srgbClr val="FF0000"/>
                </a:solidFill>
              </a:rPr>
              <a:t>함수 변수 참조</a:t>
            </a:r>
            <a:r>
              <a:rPr lang="en-US" altLang="ko-KR" sz="800" dirty="0">
                <a:solidFill>
                  <a:srgbClr val="FF0000"/>
                </a:solidFill>
              </a:rPr>
              <a:t>)</a:t>
            </a:r>
            <a:endParaRPr lang="en-US" altLang="ko-KR" sz="1050" dirty="0">
              <a:solidFill>
                <a:srgbClr val="FF0000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474EFBC0-791E-4F70-AE10-C859876D4F34}"/>
              </a:ext>
            </a:extLst>
          </p:cNvPr>
          <p:cNvSpPr/>
          <p:nvPr/>
        </p:nvSpPr>
        <p:spPr>
          <a:xfrm>
            <a:off x="530770" y="4054337"/>
            <a:ext cx="6689180" cy="8538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2F14CBFD-9FBB-44FE-95D0-28D267B6E391}"/>
              </a:ext>
            </a:extLst>
          </p:cNvPr>
          <p:cNvSpPr/>
          <p:nvPr/>
        </p:nvSpPr>
        <p:spPr>
          <a:xfrm>
            <a:off x="7394694" y="4324290"/>
            <a:ext cx="184804" cy="5217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4" name="그림 63">
            <a:extLst>
              <a:ext uri="{FF2B5EF4-FFF2-40B4-BE49-F238E27FC236}">
                <a16:creationId xmlns:a16="http://schemas.microsoft.com/office/drawing/2014/main" id="{A18959F5-3E16-4709-852E-69FEBFB863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6528" y="5270436"/>
            <a:ext cx="9311935" cy="33685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D207CA80-07B4-4428-B746-51537044EE76}"/>
              </a:ext>
            </a:extLst>
          </p:cNvPr>
          <p:cNvCxnSpPr/>
          <p:nvPr/>
        </p:nvCxnSpPr>
        <p:spPr>
          <a:xfrm>
            <a:off x="296957" y="5109017"/>
            <a:ext cx="9447117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6CC3A789-0A43-4EBB-9E3E-A4F6CBD8AC01}"/>
              </a:ext>
            </a:extLst>
          </p:cNvPr>
          <p:cNvGrpSpPr/>
          <p:nvPr/>
        </p:nvGrpSpPr>
        <p:grpSpPr>
          <a:xfrm>
            <a:off x="306483" y="546155"/>
            <a:ext cx="6591300" cy="338554"/>
            <a:chOff x="306483" y="613192"/>
            <a:chExt cx="6591300" cy="545246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88AEB50-32DF-46DC-B877-56723B7D4F96}"/>
                </a:ext>
              </a:extLst>
            </p:cNvPr>
            <p:cNvSpPr txBox="1"/>
            <p:nvPr/>
          </p:nvSpPr>
          <p:spPr>
            <a:xfrm>
              <a:off x="306483" y="613192"/>
              <a:ext cx="6591300" cy="545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*</a:t>
              </a:r>
              <a:r>
                <a:rPr lang="ko-KR" altLang="en-US" sz="1600" dirty="0"/>
                <a:t>파일 순서 </a:t>
              </a:r>
              <a:r>
                <a:rPr lang="en-US" altLang="ko-KR" sz="1600" dirty="0"/>
                <a:t>: timing -&gt; pattern -&gt; Main Source</a:t>
              </a: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7A01D453-D509-4C38-945D-BD1BB26D3CFA}"/>
                </a:ext>
              </a:extLst>
            </p:cNvPr>
            <p:cNvSpPr/>
            <p:nvPr/>
          </p:nvSpPr>
          <p:spPr>
            <a:xfrm>
              <a:off x="3125797" y="738231"/>
              <a:ext cx="1377756" cy="33240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6" name="Text Box 3">
            <a:extLst>
              <a:ext uri="{FF2B5EF4-FFF2-40B4-BE49-F238E27FC236}">
                <a16:creationId xmlns:a16="http://schemas.microsoft.com/office/drawing/2014/main" id="{E64D4AF6-6AEB-49C0-B5EB-8A1DD48E36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06" y="26871"/>
            <a:ext cx="9199669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3. PGM – Main Source(*Read Function)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98727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125306" y="26871"/>
            <a:ext cx="9199669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4.Pattern Editor </a:t>
            </a:r>
            <a:r>
              <a:rPr lang="ko-KR" altLang="en-US" sz="2000" b="1" dirty="0">
                <a:solidFill>
                  <a:schemeClr val="accent1">
                    <a:lumMod val="50000"/>
                  </a:schemeClr>
                </a:solidFill>
              </a:rPr>
              <a:t>파형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825175-B2CD-4497-8B9D-0CEF963053C7}"/>
              </a:ext>
            </a:extLst>
          </p:cNvPr>
          <p:cNvSpPr txBox="1"/>
          <p:nvPr/>
        </p:nvSpPr>
        <p:spPr>
          <a:xfrm>
            <a:off x="294357" y="517628"/>
            <a:ext cx="659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/>
          </a:p>
          <a:p>
            <a:r>
              <a:rPr lang="en-US" altLang="ko-KR" sz="1400" dirty="0"/>
              <a:t>Speed : 30Khz (1 Cycle</a:t>
            </a:r>
            <a:r>
              <a:rPr lang="ko-KR" altLang="en-US" sz="1400" dirty="0"/>
              <a:t>을 </a:t>
            </a:r>
            <a:r>
              <a:rPr lang="en-US" altLang="ko-KR" sz="1400" dirty="0"/>
              <a:t>3</a:t>
            </a:r>
            <a:r>
              <a:rPr lang="ko-KR" altLang="en-US" sz="1400" dirty="0"/>
              <a:t>분할</a:t>
            </a:r>
            <a:r>
              <a:rPr lang="en-US" altLang="ko-KR" sz="1400" dirty="0"/>
              <a:t>)</a:t>
            </a:r>
          </a:p>
        </p:txBody>
      </p:sp>
      <p:pic>
        <p:nvPicPr>
          <p:cNvPr id="66" name="Picture 4">
            <a:extLst>
              <a:ext uri="{FF2B5EF4-FFF2-40B4-BE49-F238E27FC236}">
                <a16:creationId xmlns:a16="http://schemas.microsoft.com/office/drawing/2014/main" id="{D66A2FB4-4C68-46B7-A073-A40BA59FA0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250" b="81002"/>
          <a:stretch/>
        </p:blipFill>
        <p:spPr>
          <a:xfrm>
            <a:off x="174531" y="3718873"/>
            <a:ext cx="6509330" cy="68276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8C5982A2-5BE5-4C8C-9EA4-C646FC617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31" y="4544879"/>
            <a:ext cx="4139406" cy="1849629"/>
          </a:xfrm>
          <a:prstGeom prst="rect">
            <a:avLst/>
          </a:prstGeom>
          <a:ln>
            <a:solidFill>
              <a:srgbClr val="FF0000"/>
            </a:solidFill>
          </a:ln>
        </p:spPr>
      </p:pic>
      <p:grpSp>
        <p:nvGrpSpPr>
          <p:cNvPr id="72" name="그룹 71">
            <a:extLst>
              <a:ext uri="{FF2B5EF4-FFF2-40B4-BE49-F238E27FC236}">
                <a16:creationId xmlns:a16="http://schemas.microsoft.com/office/drawing/2014/main" id="{5A7038DB-E5F8-4CA8-9893-0A1E51D64AA0}"/>
              </a:ext>
            </a:extLst>
          </p:cNvPr>
          <p:cNvGrpSpPr/>
          <p:nvPr/>
        </p:nvGrpSpPr>
        <p:grpSpPr>
          <a:xfrm>
            <a:off x="188453" y="1206198"/>
            <a:ext cx="8718974" cy="1725775"/>
            <a:chOff x="82126" y="1727199"/>
            <a:chExt cx="9639838" cy="172577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C20BF63-8F63-4CF4-A5F4-ECCC8BC42F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065"/>
            <a:stretch/>
          </p:blipFill>
          <p:spPr>
            <a:xfrm>
              <a:off x="82126" y="1727199"/>
              <a:ext cx="9552094" cy="777603"/>
            </a:xfrm>
            <a:prstGeom prst="rect">
              <a:avLst/>
            </a:prstGeom>
          </p:spPr>
        </p:pic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7188ED9-A598-47B0-B9A8-C14CFDAC7705}"/>
                </a:ext>
              </a:extLst>
            </p:cNvPr>
            <p:cNvCxnSpPr/>
            <p:nvPr/>
          </p:nvCxnSpPr>
          <p:spPr>
            <a:xfrm flipV="1">
              <a:off x="2655570" y="236327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A5BF460A-15E3-4360-A914-4F15713512C2}"/>
                </a:ext>
              </a:extLst>
            </p:cNvPr>
            <p:cNvCxnSpPr/>
            <p:nvPr/>
          </p:nvCxnSpPr>
          <p:spPr>
            <a:xfrm flipV="1">
              <a:off x="2954020" y="2369985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871162A-90AD-46CC-BE8B-0E6A2BA655D8}"/>
                </a:ext>
              </a:extLst>
            </p:cNvPr>
            <p:cNvCxnSpPr/>
            <p:nvPr/>
          </p:nvCxnSpPr>
          <p:spPr>
            <a:xfrm flipV="1">
              <a:off x="325247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6E721DA2-77E7-4D08-8D3C-E719467003A5}"/>
                </a:ext>
              </a:extLst>
            </p:cNvPr>
            <p:cNvCxnSpPr/>
            <p:nvPr/>
          </p:nvCxnSpPr>
          <p:spPr>
            <a:xfrm flipV="1">
              <a:off x="3563620" y="2369985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3045612-BB47-4BE7-BD67-69D0A2A94F3A}"/>
                </a:ext>
              </a:extLst>
            </p:cNvPr>
            <p:cNvCxnSpPr/>
            <p:nvPr/>
          </p:nvCxnSpPr>
          <p:spPr>
            <a:xfrm flipV="1">
              <a:off x="386207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397932C1-AFE6-4381-A184-8C8F5298C0A5}"/>
                </a:ext>
              </a:extLst>
            </p:cNvPr>
            <p:cNvCxnSpPr/>
            <p:nvPr/>
          </p:nvCxnSpPr>
          <p:spPr>
            <a:xfrm flipV="1">
              <a:off x="4166870" y="2369985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2C3954A-CC57-4B04-96B6-AD0D2C47546A}"/>
                </a:ext>
              </a:extLst>
            </p:cNvPr>
            <p:cNvCxnSpPr/>
            <p:nvPr/>
          </p:nvCxnSpPr>
          <p:spPr>
            <a:xfrm flipV="1">
              <a:off x="447802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0AD9E961-919C-4F5A-AB5F-855B7965890B}"/>
                </a:ext>
              </a:extLst>
            </p:cNvPr>
            <p:cNvCxnSpPr/>
            <p:nvPr/>
          </p:nvCxnSpPr>
          <p:spPr>
            <a:xfrm flipV="1">
              <a:off x="4795520" y="2369985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E8481C4-224B-40E0-9544-8A2FB089E5E6}"/>
                </a:ext>
              </a:extLst>
            </p:cNvPr>
            <p:cNvCxnSpPr/>
            <p:nvPr/>
          </p:nvCxnSpPr>
          <p:spPr>
            <a:xfrm flipV="1">
              <a:off x="509397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C7C698B-84D9-457D-9F5A-F313C9767A10}"/>
                </a:ext>
              </a:extLst>
            </p:cNvPr>
            <p:cNvCxnSpPr/>
            <p:nvPr/>
          </p:nvCxnSpPr>
          <p:spPr>
            <a:xfrm flipV="1">
              <a:off x="5405120" y="2369985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BABA4F7A-ABE6-437B-B811-E177312B3AF1}"/>
                </a:ext>
              </a:extLst>
            </p:cNvPr>
            <p:cNvCxnSpPr/>
            <p:nvPr/>
          </p:nvCxnSpPr>
          <p:spPr>
            <a:xfrm flipV="1">
              <a:off x="571627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C9594FA8-7343-4FF1-8C1E-B734A5D66ED4}"/>
                </a:ext>
              </a:extLst>
            </p:cNvPr>
            <p:cNvCxnSpPr/>
            <p:nvPr/>
          </p:nvCxnSpPr>
          <p:spPr>
            <a:xfrm flipV="1">
              <a:off x="601472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5EDC5C3C-DDC6-4B26-A253-917F39F9A747}"/>
                </a:ext>
              </a:extLst>
            </p:cNvPr>
            <p:cNvCxnSpPr/>
            <p:nvPr/>
          </p:nvCxnSpPr>
          <p:spPr>
            <a:xfrm flipV="1">
              <a:off x="632587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B2D99E79-0F70-4290-AE4A-746F19FECB45}"/>
                </a:ext>
              </a:extLst>
            </p:cNvPr>
            <p:cNvCxnSpPr/>
            <p:nvPr/>
          </p:nvCxnSpPr>
          <p:spPr>
            <a:xfrm flipV="1">
              <a:off x="662432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44390573-D453-4684-BF33-D8278ED7D4E7}"/>
                </a:ext>
              </a:extLst>
            </p:cNvPr>
            <p:cNvCxnSpPr/>
            <p:nvPr/>
          </p:nvCxnSpPr>
          <p:spPr>
            <a:xfrm flipV="1">
              <a:off x="693547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DFAC582B-2BB6-445A-846C-D8C2738E0F92}"/>
                </a:ext>
              </a:extLst>
            </p:cNvPr>
            <p:cNvCxnSpPr/>
            <p:nvPr/>
          </p:nvCxnSpPr>
          <p:spPr>
            <a:xfrm flipV="1">
              <a:off x="7246620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FA4C011-F684-4241-9242-E00AD0C344B8}"/>
                </a:ext>
              </a:extLst>
            </p:cNvPr>
            <p:cNvSpPr txBox="1"/>
            <p:nvPr/>
          </p:nvSpPr>
          <p:spPr>
            <a:xfrm>
              <a:off x="2357121" y="2519498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727DE7F7-9453-44CA-A7D7-83A1131DE0F5}"/>
                </a:ext>
              </a:extLst>
            </p:cNvPr>
            <p:cNvCxnSpPr/>
            <p:nvPr/>
          </p:nvCxnSpPr>
          <p:spPr>
            <a:xfrm flipV="1">
              <a:off x="2322195" y="2369620"/>
              <a:ext cx="0" cy="42687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ED5D24B-CB18-49BD-B96A-88E7A9FC7EB5}"/>
                </a:ext>
              </a:extLst>
            </p:cNvPr>
            <p:cNvSpPr txBox="1"/>
            <p:nvPr/>
          </p:nvSpPr>
          <p:spPr>
            <a:xfrm>
              <a:off x="2687318" y="2511153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055CF13-6CAA-4FD6-A6DA-4C0F106C3AA4}"/>
                </a:ext>
              </a:extLst>
            </p:cNvPr>
            <p:cNvSpPr txBox="1"/>
            <p:nvPr/>
          </p:nvSpPr>
          <p:spPr>
            <a:xfrm>
              <a:off x="3012762" y="2511153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0</a:t>
              </a:r>
              <a:endParaRPr lang="ko-KR" altLang="en-US" sz="12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9D79AA1-7308-43DB-8B03-90FE4E8AB8AB}"/>
                </a:ext>
              </a:extLst>
            </p:cNvPr>
            <p:cNvSpPr txBox="1"/>
            <p:nvPr/>
          </p:nvSpPr>
          <p:spPr>
            <a:xfrm>
              <a:off x="3342959" y="2502808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D414495-670C-4E1B-894F-127284DE5033}"/>
                </a:ext>
              </a:extLst>
            </p:cNvPr>
            <p:cNvSpPr txBox="1"/>
            <p:nvPr/>
          </p:nvSpPr>
          <p:spPr>
            <a:xfrm>
              <a:off x="3630299" y="2511153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0</a:t>
              </a:r>
              <a:endParaRPr lang="ko-KR" altLang="en-US" sz="12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841F75D-2FFB-4BF2-A2BB-98453C3B0F30}"/>
                </a:ext>
              </a:extLst>
            </p:cNvPr>
            <p:cNvSpPr txBox="1"/>
            <p:nvPr/>
          </p:nvSpPr>
          <p:spPr>
            <a:xfrm>
              <a:off x="3960496" y="2502808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7A0F5BB-EFBF-43DA-94E9-9986ACE7EF50}"/>
                </a:ext>
              </a:extLst>
            </p:cNvPr>
            <p:cNvSpPr txBox="1"/>
            <p:nvPr/>
          </p:nvSpPr>
          <p:spPr>
            <a:xfrm>
              <a:off x="4235925" y="2515326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0</a:t>
              </a:r>
              <a:endParaRPr lang="ko-KR" altLang="en-US" sz="12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F5C0613-A5A3-49C1-846E-B396289644FE}"/>
                </a:ext>
              </a:extLst>
            </p:cNvPr>
            <p:cNvSpPr txBox="1"/>
            <p:nvPr/>
          </p:nvSpPr>
          <p:spPr>
            <a:xfrm>
              <a:off x="4566122" y="2506981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0</a:t>
              </a:r>
              <a:endParaRPr lang="ko-KR" altLang="en-US" sz="120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7421692-30B2-433B-8C9E-1974C0363D1D}"/>
                </a:ext>
              </a:extLst>
            </p:cNvPr>
            <p:cNvSpPr txBox="1"/>
            <p:nvPr/>
          </p:nvSpPr>
          <p:spPr>
            <a:xfrm>
              <a:off x="4862982" y="2506981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0</a:t>
              </a:r>
              <a:endParaRPr lang="ko-KR" altLang="en-US" sz="12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AA8B9A8-5B5D-4C01-B2CC-9B57E681E3F5}"/>
                </a:ext>
              </a:extLst>
            </p:cNvPr>
            <p:cNvSpPr txBox="1"/>
            <p:nvPr/>
          </p:nvSpPr>
          <p:spPr>
            <a:xfrm>
              <a:off x="5174133" y="2498636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B3C7FB8-871E-4714-B7C3-39E8BE6115C7}"/>
                </a:ext>
              </a:extLst>
            </p:cNvPr>
            <p:cNvSpPr txBox="1"/>
            <p:nvPr/>
          </p:nvSpPr>
          <p:spPr>
            <a:xfrm>
              <a:off x="5469017" y="2506981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0</a:t>
              </a:r>
              <a:endParaRPr lang="ko-KR" altLang="en-US" sz="12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37EAA74-5EAB-4D89-B5B3-CE4B5D75B8FD}"/>
                </a:ext>
              </a:extLst>
            </p:cNvPr>
            <p:cNvSpPr txBox="1"/>
            <p:nvPr/>
          </p:nvSpPr>
          <p:spPr>
            <a:xfrm>
              <a:off x="5771834" y="2498635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A281A1A-42BB-4EAF-AC3A-2A9D1E701C88}"/>
                </a:ext>
              </a:extLst>
            </p:cNvPr>
            <p:cNvSpPr txBox="1"/>
            <p:nvPr/>
          </p:nvSpPr>
          <p:spPr>
            <a:xfrm>
              <a:off x="6094095" y="2506981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0C7971D-21CB-4449-8256-4D3FB57F20CC}"/>
                </a:ext>
              </a:extLst>
            </p:cNvPr>
            <p:cNvSpPr txBox="1"/>
            <p:nvPr/>
          </p:nvSpPr>
          <p:spPr>
            <a:xfrm>
              <a:off x="6392544" y="2506980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0</a:t>
              </a:r>
              <a:endParaRPr lang="ko-KR" altLang="en-US" sz="12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96DBE03-4F6F-426D-8FAC-A5457B239E59}"/>
                </a:ext>
              </a:extLst>
            </p:cNvPr>
            <p:cNvSpPr txBox="1"/>
            <p:nvPr/>
          </p:nvSpPr>
          <p:spPr>
            <a:xfrm>
              <a:off x="6690993" y="2515326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60A373C-B964-4C1C-94A4-5A442BA84AEC}"/>
                </a:ext>
              </a:extLst>
            </p:cNvPr>
            <p:cNvSpPr txBox="1"/>
            <p:nvPr/>
          </p:nvSpPr>
          <p:spPr>
            <a:xfrm>
              <a:off x="7002142" y="2506980"/>
              <a:ext cx="15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0</a:t>
              </a:r>
              <a:endParaRPr lang="ko-KR" altLang="en-US" sz="1200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CCD9B55-46A0-4BFF-A0E7-ADD2319EE4F1}"/>
                </a:ext>
              </a:extLst>
            </p:cNvPr>
            <p:cNvSpPr/>
            <p:nvPr/>
          </p:nvSpPr>
          <p:spPr>
            <a:xfrm>
              <a:off x="2296400" y="2841412"/>
              <a:ext cx="2181619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ADRESS[6:0]</a:t>
              </a:r>
              <a:endParaRPr lang="ko-KR" altLang="en-US" dirty="0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243DCA5A-0109-4BAC-861F-E00AE0D047D1}"/>
                </a:ext>
              </a:extLst>
            </p:cNvPr>
            <p:cNvSpPr/>
            <p:nvPr/>
          </p:nvSpPr>
          <p:spPr>
            <a:xfrm>
              <a:off x="2299812" y="3175975"/>
              <a:ext cx="952658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49D16596-6CE0-42DC-AB75-45771D6EDBF1}"/>
                </a:ext>
              </a:extLst>
            </p:cNvPr>
            <p:cNvSpPr/>
            <p:nvPr/>
          </p:nvSpPr>
          <p:spPr>
            <a:xfrm>
              <a:off x="4504061" y="2844876"/>
              <a:ext cx="299884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/>
                <a:t>R/W</a:t>
              </a:r>
              <a:endParaRPr lang="ko-KR" altLang="en-US" sz="600" dirty="0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2B6D2B14-FD99-407A-9845-31411D906262}"/>
                </a:ext>
              </a:extLst>
            </p:cNvPr>
            <p:cNvSpPr/>
            <p:nvPr/>
          </p:nvSpPr>
          <p:spPr>
            <a:xfrm>
              <a:off x="4825897" y="2843686"/>
              <a:ext cx="2432845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DATA[7:0]</a:t>
              </a:r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7652988-4297-4A57-B11B-AD2C30B19E8A}"/>
                </a:ext>
              </a:extLst>
            </p:cNvPr>
            <p:cNvSpPr/>
            <p:nvPr/>
          </p:nvSpPr>
          <p:spPr>
            <a:xfrm>
              <a:off x="3283266" y="3175975"/>
              <a:ext cx="1194753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6E03D91A-95DF-474B-A0EA-5EF15E85DFEB}"/>
                </a:ext>
              </a:extLst>
            </p:cNvPr>
            <p:cNvSpPr/>
            <p:nvPr/>
          </p:nvSpPr>
          <p:spPr>
            <a:xfrm>
              <a:off x="4813137" y="3175915"/>
              <a:ext cx="1194753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313FC645-B4D0-443F-A0E5-750FD51E3F9C}"/>
                </a:ext>
              </a:extLst>
            </p:cNvPr>
            <p:cNvSpPr/>
            <p:nvPr/>
          </p:nvSpPr>
          <p:spPr>
            <a:xfrm>
              <a:off x="4495636" y="3175915"/>
              <a:ext cx="299884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W</a:t>
              </a:r>
              <a:endParaRPr lang="ko-KR" altLang="en-US" sz="1000" dirty="0"/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4675C14F-959E-4D7C-B1D4-614203BAEFE9}"/>
                </a:ext>
              </a:extLst>
            </p:cNvPr>
            <p:cNvSpPr/>
            <p:nvPr/>
          </p:nvSpPr>
          <p:spPr>
            <a:xfrm>
              <a:off x="6038686" y="3166783"/>
              <a:ext cx="1194753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8A4675C4-60C7-4857-A050-DEBD0ED05FBC}"/>
                </a:ext>
              </a:extLst>
            </p:cNvPr>
            <p:cNvSpPr/>
            <p:nvPr/>
          </p:nvSpPr>
          <p:spPr>
            <a:xfrm>
              <a:off x="7289119" y="2842000"/>
              <a:ext cx="2432845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/>
                <a:t>t</a:t>
              </a:r>
              <a:r>
                <a:rPr lang="en-US" altLang="ko-KR" sz="700" dirty="0" err="1"/>
                <a:t>EOD_L</a:t>
              </a:r>
              <a:r>
                <a:rPr lang="en-US" altLang="ko-KR" dirty="0"/>
                <a:t> + </a:t>
              </a:r>
              <a:r>
                <a:rPr lang="en-US" altLang="ko-KR" dirty="0" err="1"/>
                <a:t>t</a:t>
              </a:r>
              <a:r>
                <a:rPr lang="en-US" altLang="ko-KR" sz="800" dirty="0" err="1"/>
                <a:t>EOD_H</a:t>
              </a:r>
              <a:endParaRPr lang="ko-KR" altLang="en-US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5ABD8FA1-02D0-44B7-A386-D9AD8284FC22}"/>
                </a:ext>
              </a:extLst>
            </p:cNvPr>
            <p:cNvSpPr/>
            <p:nvPr/>
          </p:nvSpPr>
          <p:spPr>
            <a:xfrm>
              <a:off x="1794623" y="2841412"/>
              <a:ext cx="459653" cy="2769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/>
                <a:t>t</a:t>
              </a:r>
              <a:r>
                <a:rPr lang="en-US" altLang="ko-KR" sz="700" dirty="0" err="1"/>
                <a:t>DS</a:t>
              </a:r>
              <a:endParaRPr lang="ko-KR" altLang="en-US" dirty="0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EE3CE995-6E0F-45A8-A850-5B89B7CE076E}"/>
              </a:ext>
            </a:extLst>
          </p:cNvPr>
          <p:cNvSpPr txBox="1"/>
          <p:nvPr/>
        </p:nvSpPr>
        <p:spPr>
          <a:xfrm>
            <a:off x="119588" y="442540"/>
            <a:ext cx="9534775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700" dirty="0"/>
              <a:t>- Write 0x5A to REG 0x6A Pattern Editor </a:t>
            </a:r>
            <a:r>
              <a:rPr lang="ko-KR" altLang="en-US" sz="1700" dirty="0"/>
              <a:t>파형을 보면 정상적으로 잘 동작하는 걸 확인할 수 있다</a:t>
            </a:r>
            <a:r>
              <a:rPr lang="en-US" altLang="ko-KR" sz="1700" dirty="0"/>
              <a:t>!</a:t>
            </a:r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A868C4CF-A48D-4373-85A5-B5B0EA0DCD83}"/>
              </a:ext>
            </a:extLst>
          </p:cNvPr>
          <p:cNvCxnSpPr/>
          <p:nvPr/>
        </p:nvCxnSpPr>
        <p:spPr>
          <a:xfrm>
            <a:off x="188453" y="3429000"/>
            <a:ext cx="90299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C87F143-105C-4E12-A661-1B1FDE459F01}"/>
              </a:ext>
            </a:extLst>
          </p:cNvPr>
          <p:cNvSpPr/>
          <p:nvPr/>
        </p:nvSpPr>
        <p:spPr>
          <a:xfrm>
            <a:off x="188453" y="3242930"/>
            <a:ext cx="1661612" cy="3220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B4BA"/>
                </a:solidFill>
              </a:rPr>
              <a:t>Test Plan </a:t>
            </a:r>
            <a:r>
              <a:rPr lang="ko-KR" altLang="en-US" dirty="0">
                <a:solidFill>
                  <a:srgbClr val="2FB4BA"/>
                </a:solidFill>
              </a:rPr>
              <a:t>내용</a:t>
            </a:r>
          </a:p>
        </p:txBody>
      </p:sp>
    </p:spTree>
    <p:extLst>
      <p:ext uri="{BB962C8B-B14F-4D97-AF65-F5344CB8AC3E}">
        <p14:creationId xmlns:p14="http://schemas.microsoft.com/office/powerpoint/2010/main" val="4175183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125306" y="26871"/>
            <a:ext cx="5622351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Report</a:t>
            </a:r>
            <a:r>
              <a:rPr lang="ko-KR" altLang="en-US" sz="2000" b="1" dirty="0">
                <a:solidFill>
                  <a:schemeClr val="accent1">
                    <a:lumMod val="50000"/>
                  </a:schemeClr>
                </a:solidFill>
              </a:rPr>
              <a:t> 목적 및 기대 효과 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364378" y="3001298"/>
            <a:ext cx="8208912" cy="950552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6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기대 효과</a:t>
            </a:r>
            <a:endParaRPr lang="en-US" altLang="ko-KR" sz="1600" b="1" dirty="0">
              <a:ln w="0"/>
              <a:solidFill>
                <a:schemeClr val="accent1">
                  <a:lumMod val="50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1-Wire Protocol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을 이해할 수 있다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T2000-IPS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설비에서의 통신을 이해할 수 있다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6" name="TextBox 173"/>
          <p:cNvSpPr txBox="1"/>
          <p:nvPr/>
        </p:nvSpPr>
        <p:spPr>
          <a:xfrm>
            <a:off x="364378" y="967475"/>
            <a:ext cx="8868792" cy="1073663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Report </a:t>
            </a:r>
            <a:r>
              <a:rPr lang="ko-KR" altLang="en-US" sz="16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목적</a:t>
            </a:r>
            <a:endParaRPr lang="en-US" altLang="ko-KR" sz="1600" b="1" dirty="0">
              <a:ln w="0"/>
              <a:solidFill>
                <a:schemeClr val="accent1">
                  <a:lumMod val="50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1-Wire Protocol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및 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T2000-IPS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적용 사례에 대한 학습</a:t>
            </a:r>
            <a:endParaRPr lang="en-US" altLang="ko-KR" sz="1600" b="1" dirty="0">
              <a:ln w="0"/>
              <a:solidFill>
                <a:schemeClr val="accent1">
                  <a:lumMod val="50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6929FD89-CFE9-4085-9AD6-81B466AFF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0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12" name="AutoShape 12" descr="DALL·E 2024-12-23 16.40.55 - A detailed and labeled diagram illustrating the 1-Wire protocol. The diagram shows a microcontroller connected to a 1-Wire device, highlighting the si.webp (1024×1024)">
            <a:extLst>
              <a:ext uri="{FF2B5EF4-FFF2-40B4-BE49-F238E27FC236}">
                <a16:creationId xmlns:a16="http://schemas.microsoft.com/office/drawing/2014/main" id="{2EEF88C8-28FC-4B92-B30D-A97CB1ED3A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53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32B7B85-6859-400E-9ECE-EF403D2BB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555" y="2171666"/>
            <a:ext cx="4326467" cy="430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480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ChangeArrowheads="1"/>
          </p:cNvSpPr>
          <p:nvPr/>
        </p:nvSpPr>
        <p:spPr>
          <a:xfrm>
            <a:off x="125306" y="10687"/>
            <a:ext cx="6259308" cy="452368"/>
          </a:xfrm>
          <a:prstGeom prst="rect">
            <a:avLst/>
          </a:prstGeom>
          <a:noFill/>
          <a:ln w="12700">
            <a:noFill/>
            <a:miter/>
          </a:ln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/>
                <a:ea typeface="굴림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/>
                <a:ea typeface="굴림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/>
                <a:ea typeface="굴림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/>
                <a:ea typeface="굴림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/>
                <a:ea typeface="굴림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kumimoji="0" lang="en-US" altLang="ko-KR" b="1" dirty="0">
                <a:latin typeface="맑은 고딕"/>
                <a:ea typeface="맑은 고딕"/>
              </a:rPr>
              <a:t>0. </a:t>
            </a:r>
            <a:r>
              <a:rPr kumimoji="0" lang="ko-KR" altLang="en-US" b="1">
                <a:latin typeface="맑은 고딕"/>
                <a:ea typeface="맑은 고딕"/>
              </a:rPr>
              <a:t>참조처</a:t>
            </a:r>
            <a:endParaRPr lang="ko-KR" altLang="en-US" sz="1400" b="1">
              <a:solidFill>
                <a:srgbClr val="125178"/>
              </a:solidFill>
              <a:latin typeface="HY헤드라인M"/>
              <a:ea typeface="HY헤드라인M"/>
              <a:cs typeface="Tahom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4506" y="626512"/>
            <a:ext cx="4953000" cy="249299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 err="1"/>
              <a:t>Youtube</a:t>
            </a:r>
            <a:r>
              <a:rPr lang="en-US" altLang="ko-KR" sz="2400" b="1" dirty="0"/>
              <a:t>(</a:t>
            </a:r>
            <a:r>
              <a:rPr lang="ko-KR" altLang="en-US" sz="2400" b="1" dirty="0"/>
              <a:t>교육 영상</a:t>
            </a:r>
            <a:r>
              <a:rPr lang="en-US" altLang="ko-KR" sz="2400" b="1" dirty="0"/>
              <a:t>)</a:t>
            </a:r>
          </a:p>
          <a:p>
            <a:endParaRPr lang="en-US" altLang="ko-KR" sz="2400" b="1" dirty="0">
              <a:hlinkClick r:id="rId3"/>
            </a:endParaRPr>
          </a:p>
          <a:p>
            <a:r>
              <a:rPr lang="en-US" altLang="ko-KR" b="1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  <a:t>1-Wire® Technology</a:t>
            </a:r>
            <a:endParaRPr lang="en-US" altLang="ko-KR" dirty="0">
              <a:hlinkClick r:id="rId3"/>
            </a:endParaRPr>
          </a:p>
          <a:p>
            <a:r>
              <a:rPr lang="en-US" altLang="ko-KR" dirty="0">
                <a:hlinkClick r:id="rId4"/>
              </a:rPr>
              <a:t>https://www.youtube.com/watch?v=CjH-OztKe00</a:t>
            </a:r>
            <a:endParaRPr lang="en-US" altLang="ko-KR" dirty="0"/>
          </a:p>
          <a:p>
            <a:r>
              <a:rPr lang="en-US" altLang="ko-KR" dirty="0">
                <a:hlinkClick r:id="rId5"/>
              </a:rPr>
              <a:t>https://www.youtube.com/watch?v=lsikcaA7q-c</a:t>
            </a:r>
            <a:endParaRPr lang="en-US" altLang="ko-KR" dirty="0"/>
          </a:p>
          <a:p>
            <a:r>
              <a:rPr lang="en-US" altLang="ko-KR" dirty="0">
                <a:hlinkClick r:id="rId6"/>
              </a:rPr>
              <a:t>https://www.youtube.com/watch?v=e6ORIDKA-QA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5027506" y="626512"/>
            <a:ext cx="4953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400" b="1" dirty="0"/>
              <a:t>네이버 블로그</a:t>
            </a:r>
            <a:endParaRPr lang="en-US" altLang="ko-KR" sz="2400" b="1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3611" y="2875054"/>
            <a:ext cx="4953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/>
              <a:t>PDF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File</a:t>
            </a:r>
          </a:p>
          <a:p>
            <a:endParaRPr lang="en-US" altLang="ko-KR" dirty="0">
              <a:hlinkClick r:id="rId7"/>
            </a:endParaRPr>
          </a:p>
          <a:p>
            <a:r>
              <a:rPr lang="en-US" altLang="ko-KR" dirty="0" err="1"/>
              <a:t>OneWire</a:t>
            </a:r>
            <a:r>
              <a:rPr lang="en-US" altLang="ko-KR" dirty="0"/>
              <a:t> Datasheet V1.1</a:t>
            </a:r>
            <a:endParaRPr lang="en-US" altLang="ko-KR" dirty="0">
              <a:hlinkClick r:id="rId7"/>
            </a:endParaRPr>
          </a:p>
          <a:p>
            <a:r>
              <a:rPr lang="en-US" altLang="ko-KR" dirty="0">
                <a:hlinkClick r:id="rId8"/>
              </a:rPr>
              <a:t>https://www.infineon.com/dgdl/Infineon-OneWire_001-43362-Software%20Module%20Datasheets-v01_01-EN.pdf?fileId=8ac78c8c7d0d8da4017d0f987bd907a0</a:t>
            </a:r>
            <a:endParaRPr lang="en-US" altLang="ko-KR" dirty="0"/>
          </a:p>
          <a:p>
            <a:endParaRPr lang="ko-KR" altLang="en-US" dirty="0"/>
          </a:p>
        </p:txBody>
      </p:sp>
      <p:cxnSp>
        <p:nvCxnSpPr>
          <p:cNvPr id="3" name="직선 연결선 2"/>
          <p:cNvCxnSpPr/>
          <p:nvPr/>
        </p:nvCxnSpPr>
        <p:spPr>
          <a:xfrm>
            <a:off x="5029200" y="626512"/>
            <a:ext cx="0" cy="57996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D26D67-2D85-4939-9ACA-686B00CFC6BB}"/>
              </a:ext>
            </a:extLst>
          </p:cNvPr>
          <p:cNvSpPr txBox="1"/>
          <p:nvPr/>
        </p:nvSpPr>
        <p:spPr>
          <a:xfrm>
            <a:off x="5027506" y="1093200"/>
            <a:ext cx="472314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9"/>
              </a:rPr>
              <a:t>https://blog.naver.com/specialist0/221052688558</a:t>
            </a:r>
            <a:r>
              <a:rPr lang="en-US" altLang="ko-KR" dirty="0"/>
              <a:t>?</a:t>
            </a:r>
          </a:p>
          <a:p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1C5D3F6-172B-4C7D-BE38-321DC360434F}"/>
              </a:ext>
            </a:extLst>
          </p:cNvPr>
          <p:cNvSpPr/>
          <p:nvPr/>
        </p:nvSpPr>
        <p:spPr>
          <a:xfrm>
            <a:off x="5027506" y="2655742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 err="1"/>
              <a:t>ChatGPT</a:t>
            </a:r>
            <a:endParaRPr lang="en-US" altLang="ko-KR" sz="24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F7F9E28-6C04-4B97-A244-201EF30F3A35}"/>
              </a:ext>
            </a:extLst>
          </p:cNvPr>
          <p:cNvSpPr/>
          <p:nvPr/>
        </p:nvSpPr>
        <p:spPr>
          <a:xfrm>
            <a:off x="5075764" y="4084373"/>
            <a:ext cx="4953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 err="1"/>
              <a:t>DataSheet</a:t>
            </a:r>
            <a:endParaRPr lang="en-US" altLang="ko-KR" sz="2400" b="1" dirty="0"/>
          </a:p>
          <a:p>
            <a:r>
              <a:rPr lang="en-US" altLang="ko-KR" b="1" dirty="0"/>
              <a:t>-KTD2505R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254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1893" y="2492896"/>
            <a:ext cx="9144000" cy="1123996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 algn="ctr"/>
            <a:r>
              <a:rPr lang="en-US" altLang="ko-KR" sz="6600" dirty="0">
                <a:ln w="0"/>
                <a:solidFill>
                  <a:schemeClr val="accent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you.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3199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125306" y="26871"/>
            <a:ext cx="3031067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ko-KR" altLang="en-US" sz="2000" b="1" u="sng" dirty="0">
                <a:solidFill>
                  <a:schemeClr val="accent1">
                    <a:lumMod val="50000"/>
                  </a:schemeClr>
                </a:solidFill>
              </a:rPr>
              <a:t>목차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4317" y="681108"/>
            <a:ext cx="8208912" cy="3339988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목차</a:t>
            </a:r>
            <a:endParaRPr lang="en-US" altLang="ko-KR" b="1" dirty="0">
              <a:ln w="0"/>
              <a:solidFill>
                <a:schemeClr val="accent1">
                  <a:lumMod val="50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endParaRPr lang="en-US" altLang="ko-KR" sz="1000" b="1" dirty="0">
              <a:ln w="0"/>
              <a:solidFill>
                <a:schemeClr val="accent1">
                  <a:lumMod val="50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ko-KR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1-Wire Protocol</a:t>
            </a:r>
            <a:endParaRPr lang="en-US" altLang="ko-KR" sz="1400" b="1" dirty="0">
              <a:ln w="0"/>
              <a:solidFill>
                <a:schemeClr val="accent1">
                  <a:lumMod val="50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1-Wire Protocol?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Features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Usage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Specification</a:t>
            </a:r>
          </a:p>
          <a:p>
            <a:pPr lvl="1"/>
            <a:endParaRPr lang="en-US" altLang="ko-KR" b="1" dirty="0">
              <a:ln w="0"/>
              <a:solidFill>
                <a:schemeClr val="accent1">
                  <a:lumMod val="50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lvl="1"/>
            <a:r>
              <a:rPr lang="en-US" altLang="ko-KR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2. 1-Wire Protocol in T2K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Test Plan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Hardware(*Probe Card Schematic)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PGM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Pattern Editor</a:t>
            </a:r>
          </a:p>
          <a:p>
            <a:pPr lvl="1"/>
            <a:endParaRPr lang="en-US" altLang="ko-KR" sz="1600" b="1" dirty="0">
              <a:ln w="0"/>
              <a:solidFill>
                <a:schemeClr val="accent1">
                  <a:lumMod val="50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476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16" name="제목 1"/>
          <p:cNvSpPr>
            <a:spLocks noGrp="1"/>
          </p:cNvSpPr>
          <p:nvPr>
            <p:ph type="title"/>
          </p:nvPr>
        </p:nvSpPr>
        <p:spPr>
          <a:xfrm>
            <a:off x="842965" y="1841504"/>
            <a:ext cx="8543925" cy="2797171"/>
          </a:xfrm>
        </p:spPr>
        <p:txBody>
          <a:bodyPr anchor="t">
            <a:normAutofit/>
          </a:bodyPr>
          <a:lstStyle/>
          <a:p>
            <a:r>
              <a:rPr lang="en-US" altLang="ko-KR" sz="5400" b="1" dirty="0"/>
              <a:t>1-Wire Protocol</a:t>
            </a:r>
            <a:endParaRPr lang="ko-KR" altLang="en-US" sz="3200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12C8BBB-14CB-4688-BF61-E5B3CB22D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313" y="2724293"/>
            <a:ext cx="6129337" cy="2971657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03043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73"/>
          <p:cNvSpPr txBox="1"/>
          <p:nvPr/>
        </p:nvSpPr>
        <p:spPr>
          <a:xfrm>
            <a:off x="368690" y="605416"/>
            <a:ext cx="8868792" cy="1972562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1-Wire Protocol?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  -  1-Wire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프로토콜은 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Dallas Semiconductor (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현재 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Maxim Integrated)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에서 개발한 통신 프로토콜로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,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하나의 데이터 라인과 하나의 접지선만을 사용하여 장치 간에 데이터를 통신하는 방식으로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,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이 데이터 선은 전력 공급과 통신을 동시에 처리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 (*parasite-Powered)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할 수도 있습니다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b="1" dirty="0">
              <a:ln w="0"/>
              <a:solidFill>
                <a:schemeClr val="accent1">
                  <a:lumMod val="50000"/>
                </a:schemeClr>
              </a:solidFill>
              <a:latin typeface="+mj-lt"/>
              <a:ea typeface="돋움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*DS18B20 – Thermo</a:t>
            </a:r>
            <a:r>
              <a:rPr lang="ko-KR" altLang="en-US" sz="12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 </a:t>
            </a:r>
            <a:r>
              <a:rPr lang="en-US" altLang="ko-KR" sz="12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sensor</a:t>
            </a: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16" name="Text Box 3">
            <a:extLst>
              <a:ext uri="{FF2B5EF4-FFF2-40B4-BE49-F238E27FC236}">
                <a16:creationId xmlns:a16="http://schemas.microsoft.com/office/drawing/2014/main" id="{0AE7811A-DC02-4A37-8B97-0410E59B6B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06" y="26871"/>
            <a:ext cx="5622351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1. 1-Wire Protocol?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73A9F37-82EA-43D7-AEBE-4107EBED2E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4" t="6895" r="1359" b="2853"/>
          <a:stretch/>
        </p:blipFill>
        <p:spPr>
          <a:xfrm>
            <a:off x="1309025" y="4872154"/>
            <a:ext cx="7287949" cy="16276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8E38123-4ECA-45AA-BBCE-BC12C6E508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7" t="7289" r="1536" b="2918"/>
          <a:stretch/>
        </p:blipFill>
        <p:spPr>
          <a:xfrm>
            <a:off x="1309025" y="2833804"/>
            <a:ext cx="7287949" cy="16276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8FD824E-C0C5-4A05-9B15-2F101C344EFF}"/>
              </a:ext>
            </a:extLst>
          </p:cNvPr>
          <p:cNvSpPr txBox="1"/>
          <p:nvPr/>
        </p:nvSpPr>
        <p:spPr>
          <a:xfrm>
            <a:off x="1309025" y="2539353"/>
            <a:ext cx="5343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*Powering the DS18B20 with an External Supply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9D84DF-7637-4BFA-8E90-ACA388981C26}"/>
              </a:ext>
            </a:extLst>
          </p:cNvPr>
          <p:cNvSpPr txBox="1"/>
          <p:nvPr/>
        </p:nvSpPr>
        <p:spPr>
          <a:xfrm>
            <a:off x="1309025" y="4583123"/>
            <a:ext cx="5343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*Supplying the parasite-Powered DS18B20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01820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73"/>
          <p:cNvSpPr txBox="1"/>
          <p:nvPr/>
        </p:nvSpPr>
        <p:spPr>
          <a:xfrm>
            <a:off x="343290" y="598008"/>
            <a:ext cx="8868792" cy="2702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1-Wire Protocol Features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Requires only two I/O pins to interface multiple slave devices (*Data line &amp; GND)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Functions provided support reading and writing of both bits and bytes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Function provided for CRC-8 data integrity checking 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  <a:sym typeface="Wingdings" panose="05000000000000000000" pitchFamily="2" charset="2"/>
              </a:rPr>
              <a:t>유튜브도 그렇고 이걸 쓴다고 하진 않는다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  <a:sym typeface="Wingdings" panose="05000000000000000000" pitchFamily="2" charset="2"/>
              </a:rPr>
              <a:t>.</a:t>
            </a:r>
            <a:endParaRPr lang="en-US" altLang="ko-KR" sz="1400" b="1" dirty="0">
              <a:ln w="0"/>
              <a:solidFill>
                <a:schemeClr val="accent1">
                  <a:lumMod val="50000"/>
                </a:schemeClr>
              </a:solidFill>
              <a:latin typeface="+mj-lt"/>
              <a:ea typeface="돋움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Optional CRC-16 function for </a:t>
            </a:r>
            <a:r>
              <a:rPr lang="en-US" altLang="ko-KR" sz="1400" b="1" dirty="0" err="1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iButton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® data integrity checking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Optional functions provided for performing One-Wire search for handling multiple devices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Optional functions provided for overdrive speed supported by some One-Wire devices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Optional functions provided for parasite power supported by some One-Wire devices</a:t>
            </a:r>
            <a:endParaRPr lang="en-US" altLang="ko-KR" sz="1400" b="1" dirty="0">
              <a:ln w="0"/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16" name="Text Box 3">
            <a:extLst>
              <a:ext uri="{FF2B5EF4-FFF2-40B4-BE49-F238E27FC236}">
                <a16:creationId xmlns:a16="http://schemas.microsoft.com/office/drawing/2014/main" id="{0AE7811A-DC02-4A37-8B97-0410E59B6B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06" y="26871"/>
            <a:ext cx="5622351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2. 1-Wire Protocol Features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43F6C6D-6EC0-4409-9ADB-91079D2A1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957" y="3781813"/>
            <a:ext cx="4005729" cy="254309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B71EBB7-71F4-4F09-AB71-EE64817593B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7"/>
          <a:stretch/>
        </p:blipFill>
        <p:spPr>
          <a:xfrm>
            <a:off x="5237342" y="3781813"/>
            <a:ext cx="4364284" cy="254309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640AA-9CE4-48C1-9373-655681AE6F08}"/>
              </a:ext>
            </a:extLst>
          </p:cNvPr>
          <p:cNvSpPr txBox="1"/>
          <p:nvPr/>
        </p:nvSpPr>
        <p:spPr>
          <a:xfrm>
            <a:off x="714807" y="3407488"/>
            <a:ext cx="4062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*multiple slave devices</a:t>
            </a:r>
            <a:endParaRPr lang="ko-KR" alt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2AE49E-C40F-452E-9559-C0B01704A6B8}"/>
              </a:ext>
            </a:extLst>
          </p:cNvPr>
          <p:cNvSpPr txBox="1"/>
          <p:nvPr/>
        </p:nvSpPr>
        <p:spPr>
          <a:xfrm>
            <a:off x="5128314" y="3404638"/>
            <a:ext cx="4062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*</a:t>
            </a:r>
            <a:r>
              <a:rPr lang="ko-KR" altLang="en-US" sz="1600" dirty="0"/>
              <a:t>저비용</a:t>
            </a:r>
            <a:r>
              <a:rPr lang="en-US" altLang="ko-KR" sz="1600" dirty="0"/>
              <a:t>/</a:t>
            </a:r>
            <a:r>
              <a:rPr lang="ko-KR" altLang="en-US" sz="1600" dirty="0"/>
              <a:t>단순 구조로 여러 </a:t>
            </a:r>
          </a:p>
        </p:txBody>
      </p:sp>
    </p:spTree>
    <p:extLst>
      <p:ext uri="{BB962C8B-B14F-4D97-AF65-F5344CB8AC3E}">
        <p14:creationId xmlns:p14="http://schemas.microsoft.com/office/powerpoint/2010/main" val="3339307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73"/>
          <p:cNvSpPr txBox="1"/>
          <p:nvPr/>
        </p:nvSpPr>
        <p:spPr>
          <a:xfrm>
            <a:off x="343290" y="598008"/>
            <a:ext cx="8868792" cy="30126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1-Wire Protocol Features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단일 데이터 라인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: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데이터 통신과 전력 공급을 모두 하나의 선에서 처리합니다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.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이를 통해 간단한 배선 구조를 만들 수 있음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마스터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/</a:t>
            </a:r>
            <a:r>
              <a:rPr lang="ko-KR" altLang="en-US" sz="1400" b="1" dirty="0" err="1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슬레이브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 구조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: 1-Wire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프로토콜은 하나의 마스터 장치와 여러 </a:t>
            </a:r>
            <a:r>
              <a:rPr lang="ko-KR" altLang="en-US" sz="1400" b="1" dirty="0" err="1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슬레이브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 장치 간의 통신을 지원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낮은 전력 소비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: 1-Wire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장치는 낮은 전력 소비를 특징으로 하며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,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주로 센서 및 메모리 장치와 같은 간단한 주변 장치에 사용 됨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고유 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ID: 1-Wire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장치는 각각 고유한 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64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비트 식별자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(ID)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를 가지며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, </a:t>
            </a:r>
            <a:r>
              <a:rPr lang="ko-KR" altLang="en-US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이를 통해 여러 장치를 식별할 수 있음</a:t>
            </a:r>
            <a:r>
              <a:rPr lang="en-US" altLang="ko-KR" sz="1400" b="1" dirty="0">
                <a:ln w="0"/>
                <a:solidFill>
                  <a:schemeClr val="accent1">
                    <a:lumMod val="50000"/>
                  </a:schemeClr>
                </a:solidFill>
                <a:latin typeface="+mj-lt"/>
                <a:ea typeface="돋움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ln w="0"/>
              <a:solidFill>
                <a:schemeClr val="accent1">
                  <a:lumMod val="50000"/>
                </a:schemeClr>
              </a:solidFill>
              <a:latin typeface="+mj-lt"/>
              <a:ea typeface="돋움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>
              <a:ln w="0"/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16" name="Text Box 3">
            <a:extLst>
              <a:ext uri="{FF2B5EF4-FFF2-40B4-BE49-F238E27FC236}">
                <a16:creationId xmlns:a16="http://schemas.microsoft.com/office/drawing/2014/main" id="{0AE7811A-DC02-4A37-8B97-0410E59B6B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06" y="26871"/>
            <a:ext cx="5622351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2. 1-Wire Protocol Features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B71EBB7-71F4-4F09-AB71-EE64817593B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7"/>
          <a:stretch/>
        </p:blipFill>
        <p:spPr>
          <a:xfrm>
            <a:off x="5046842" y="3652871"/>
            <a:ext cx="4364284" cy="254309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640AA-9CE4-48C1-9373-655681AE6F08}"/>
              </a:ext>
            </a:extLst>
          </p:cNvPr>
          <p:cNvSpPr txBox="1"/>
          <p:nvPr/>
        </p:nvSpPr>
        <p:spPr>
          <a:xfrm>
            <a:off x="524307" y="3307121"/>
            <a:ext cx="4062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*multiple slave devices</a:t>
            </a:r>
            <a:endParaRPr lang="ko-KR" alt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2AE49E-C40F-452E-9559-C0B01704A6B8}"/>
              </a:ext>
            </a:extLst>
          </p:cNvPr>
          <p:cNvSpPr txBox="1"/>
          <p:nvPr/>
        </p:nvSpPr>
        <p:spPr>
          <a:xfrm>
            <a:off x="4937814" y="3380471"/>
            <a:ext cx="40628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*</a:t>
            </a:r>
            <a:r>
              <a:rPr lang="ko-KR" altLang="en-US" sz="1200" dirty="0"/>
              <a:t>저비용</a:t>
            </a:r>
            <a:r>
              <a:rPr lang="en-US" altLang="ko-KR" sz="1200" dirty="0"/>
              <a:t>/</a:t>
            </a:r>
            <a:r>
              <a:rPr lang="ko-KR" altLang="en-US" sz="1200" dirty="0"/>
              <a:t>단순 구조로 이론상 무한한 </a:t>
            </a:r>
            <a:r>
              <a:rPr lang="en-US" altLang="ko-KR" sz="1200" dirty="0"/>
              <a:t>App </a:t>
            </a:r>
            <a:r>
              <a:rPr lang="ko-KR" altLang="en-US" sz="1200" dirty="0"/>
              <a:t>을 가짐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6D08CEA-12D1-4723-B6DB-D9D74910C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183" y="3642825"/>
            <a:ext cx="4236738" cy="254309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F0932EA-D70C-4565-A926-E54294D02099}"/>
              </a:ext>
            </a:extLst>
          </p:cNvPr>
          <p:cNvSpPr/>
          <p:nvPr/>
        </p:nvSpPr>
        <p:spPr>
          <a:xfrm>
            <a:off x="2133600" y="3762375"/>
            <a:ext cx="2571248" cy="223837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AAD95C-AAAB-4022-9389-5E392D1B18FC}"/>
              </a:ext>
            </a:extLst>
          </p:cNvPr>
          <p:cNvSpPr txBox="1"/>
          <p:nvPr/>
        </p:nvSpPr>
        <p:spPr>
          <a:xfrm>
            <a:off x="524307" y="6231368"/>
            <a:ext cx="40628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*DS2484(*I2C </a:t>
            </a:r>
            <a:r>
              <a:rPr lang="ko-KR" altLang="en-US" sz="1100" dirty="0"/>
              <a:t>송수신하여 </a:t>
            </a:r>
            <a:r>
              <a:rPr lang="en-US" altLang="ko-KR" sz="1100" dirty="0"/>
              <a:t>1-Wire </a:t>
            </a:r>
            <a:r>
              <a:rPr lang="ko-KR" altLang="en-US" sz="1100" dirty="0"/>
              <a:t>로 </a:t>
            </a:r>
            <a:r>
              <a:rPr lang="en-US" altLang="ko-KR" sz="1100" dirty="0"/>
              <a:t>Slave</a:t>
            </a:r>
            <a:r>
              <a:rPr lang="ko-KR" altLang="en-US" sz="1100" dirty="0"/>
              <a:t>와 통신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790BB3B-BEC0-4B14-9FF9-2A1A75F42310}"/>
              </a:ext>
            </a:extLst>
          </p:cNvPr>
          <p:cNvSpPr/>
          <p:nvPr/>
        </p:nvSpPr>
        <p:spPr>
          <a:xfrm>
            <a:off x="7734153" y="4463894"/>
            <a:ext cx="933450" cy="275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j-ea"/>
                <a:ea typeface="+mj-ea"/>
              </a:rPr>
              <a:t>OTP/PROM Array</a:t>
            </a:r>
            <a:endParaRPr lang="ko-KR" altLang="en-US" sz="1000" dirty="0">
              <a:latin typeface="+mj-ea"/>
              <a:ea typeface="+mj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F107743-90A7-4BDB-BB9D-381186CE4FCD}"/>
              </a:ext>
            </a:extLst>
          </p:cNvPr>
          <p:cNvSpPr/>
          <p:nvPr/>
        </p:nvSpPr>
        <p:spPr>
          <a:xfrm>
            <a:off x="7562850" y="4091939"/>
            <a:ext cx="933450" cy="275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j-ea"/>
                <a:ea typeface="+mj-ea"/>
              </a:rPr>
              <a:t>EEPROM</a:t>
            </a:r>
            <a:r>
              <a:rPr lang="ko-KR" altLang="en-US" sz="1000" dirty="0">
                <a:latin typeface="+mj-ea"/>
                <a:ea typeface="+mj-ea"/>
              </a:rPr>
              <a:t> </a:t>
            </a:r>
            <a:r>
              <a:rPr lang="en-US" altLang="ko-KR" sz="1000" dirty="0">
                <a:latin typeface="+mj-ea"/>
                <a:ea typeface="+mj-ea"/>
              </a:rPr>
              <a:t>Array</a:t>
            </a:r>
            <a:endParaRPr lang="ko-KR" altLang="en-US" sz="1000" dirty="0">
              <a:latin typeface="+mj-ea"/>
              <a:ea typeface="+mj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C0EB9E-048A-423B-9B7B-EDB7A57B4544}"/>
              </a:ext>
            </a:extLst>
          </p:cNvPr>
          <p:cNvSpPr/>
          <p:nvPr/>
        </p:nvSpPr>
        <p:spPr>
          <a:xfrm>
            <a:off x="7846512" y="4844780"/>
            <a:ext cx="1015548" cy="275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j-ea"/>
                <a:ea typeface="+mj-ea"/>
              </a:rPr>
              <a:t>Secure Authenticator</a:t>
            </a:r>
            <a:endParaRPr lang="ko-KR" altLang="en-US" sz="1000" dirty="0">
              <a:latin typeface="+mj-ea"/>
              <a:ea typeface="+mj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A852821-9F49-4EAD-A4ED-635763E4C9B3}"/>
              </a:ext>
            </a:extLst>
          </p:cNvPr>
          <p:cNvSpPr/>
          <p:nvPr/>
        </p:nvSpPr>
        <p:spPr>
          <a:xfrm>
            <a:off x="7868763" y="5257591"/>
            <a:ext cx="933450" cy="275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j-ea"/>
                <a:ea typeface="+mj-ea"/>
              </a:rPr>
              <a:t>GPIO</a:t>
            </a:r>
            <a:endParaRPr lang="ko-KR" altLang="en-US" sz="1000" dirty="0">
              <a:latin typeface="+mj-ea"/>
              <a:ea typeface="+mj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027A6AE-EF85-4ED1-B2D2-30A9161932E2}"/>
              </a:ext>
            </a:extLst>
          </p:cNvPr>
          <p:cNvSpPr/>
          <p:nvPr/>
        </p:nvSpPr>
        <p:spPr>
          <a:xfrm>
            <a:off x="7726035" y="5588095"/>
            <a:ext cx="933450" cy="275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j-ea"/>
                <a:ea typeface="+mj-ea"/>
              </a:rPr>
              <a:t>Temp Sensor</a:t>
            </a:r>
            <a:endParaRPr lang="ko-KR" altLang="en-US" sz="1000" dirty="0">
              <a:latin typeface="+mj-ea"/>
              <a:ea typeface="+mj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99ADD7D-4785-4CF4-9C92-A9AE0D544C1B}"/>
              </a:ext>
            </a:extLst>
          </p:cNvPr>
          <p:cNvSpPr/>
          <p:nvPr/>
        </p:nvSpPr>
        <p:spPr>
          <a:xfrm>
            <a:off x="7460974" y="5919467"/>
            <a:ext cx="933450" cy="275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j-ea"/>
                <a:ea typeface="+mj-ea"/>
              </a:rPr>
              <a:t>RTC, ADC</a:t>
            </a:r>
            <a:endParaRPr lang="ko-KR" altLang="en-US" sz="1000" dirty="0"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81216AD-41A8-4B4C-9BF6-4A7596E78737}"/>
              </a:ext>
            </a:extLst>
          </p:cNvPr>
          <p:cNvSpPr/>
          <p:nvPr/>
        </p:nvSpPr>
        <p:spPr>
          <a:xfrm>
            <a:off x="6370338" y="5910846"/>
            <a:ext cx="1062789" cy="275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j-ea"/>
                <a:ea typeface="+mj-ea"/>
              </a:rPr>
              <a:t>Battery Management</a:t>
            </a:r>
            <a:endParaRPr lang="ko-KR" altLang="en-US" sz="1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62453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3">
            <a:extLst>
              <a:ext uri="{FF2B5EF4-FFF2-40B4-BE49-F238E27FC236}">
                <a16:creationId xmlns:a16="http://schemas.microsoft.com/office/drawing/2014/main" id="{BFF40C48-B29B-474A-87AD-FBDF22CEAF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06" y="26871"/>
            <a:ext cx="5622351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2. 1-Wire Protocol Usage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512EFCB1-1240-4FA1-BF81-2855A9530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2" y="600561"/>
            <a:ext cx="9354856" cy="547763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52DF95F-3482-4E07-91BA-801314C4C3DD}"/>
              </a:ext>
            </a:extLst>
          </p:cNvPr>
          <p:cNvSpPr txBox="1"/>
          <p:nvPr/>
        </p:nvSpPr>
        <p:spPr>
          <a:xfrm>
            <a:off x="1436914" y="2736198"/>
            <a:ext cx="2558143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1200" dirty="0"/>
              <a:t>3.I</a:t>
            </a:r>
            <a:r>
              <a:rPr lang="ko-KR" altLang="en-US" sz="1200" dirty="0"/>
              <a:t>2C-to-1-Wire® </a:t>
            </a:r>
            <a:r>
              <a:rPr lang="ko-KR" altLang="en-US" sz="1200" dirty="0" err="1"/>
              <a:t>bridge</a:t>
            </a:r>
            <a:endParaRPr lang="ko-KR" altLang="en-US" sz="12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6E5D486-F5DD-4C02-B618-32C2342539AA}"/>
              </a:ext>
            </a:extLst>
          </p:cNvPr>
          <p:cNvSpPr txBox="1"/>
          <p:nvPr/>
        </p:nvSpPr>
        <p:spPr>
          <a:xfrm>
            <a:off x="1436914" y="4165636"/>
            <a:ext cx="4506687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1200" dirty="0"/>
              <a:t>5.SHA</a:t>
            </a:r>
            <a:r>
              <a:rPr lang="ko-KR" altLang="en-US" sz="1200" dirty="0"/>
              <a:t>를 이용한 보안</a:t>
            </a:r>
            <a:r>
              <a:rPr lang="en-US" altLang="ko-KR" sz="1200" dirty="0"/>
              <a:t>(</a:t>
            </a:r>
            <a:r>
              <a:rPr lang="ko-KR" altLang="en-US" sz="1200" dirty="0" err="1"/>
              <a:t>Authenticator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46F5102-E696-4141-8D90-36488A89C61C}"/>
              </a:ext>
            </a:extLst>
          </p:cNvPr>
          <p:cNvSpPr txBox="1"/>
          <p:nvPr/>
        </p:nvSpPr>
        <p:spPr>
          <a:xfrm>
            <a:off x="4851599" y="4432141"/>
            <a:ext cx="4506687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1200" dirty="0"/>
              <a:t>6.Co-processor &amp; 1-Wire Line Drivers (</a:t>
            </a:r>
            <a:r>
              <a:rPr lang="ko-KR" altLang="en-US" sz="1200" dirty="0" err="1"/>
              <a:t>Authenticator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DD0E4D-0764-4176-AE79-AADA83E73760}"/>
              </a:ext>
            </a:extLst>
          </p:cNvPr>
          <p:cNvSpPr txBox="1"/>
          <p:nvPr/>
        </p:nvSpPr>
        <p:spPr>
          <a:xfrm>
            <a:off x="4789714" y="2786082"/>
            <a:ext cx="2786743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1200" dirty="0"/>
              <a:t>4. Adding function of 1-Wire Protocol</a:t>
            </a:r>
            <a:endParaRPr lang="ko-KR" altLang="en-US" sz="12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52A2EAD-9D1E-48CA-B713-8C29D35CE566}"/>
              </a:ext>
            </a:extLst>
          </p:cNvPr>
          <p:cNvSpPr txBox="1"/>
          <p:nvPr/>
        </p:nvSpPr>
        <p:spPr>
          <a:xfrm>
            <a:off x="1436915" y="1317190"/>
            <a:ext cx="1371600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1200" dirty="0"/>
              <a:t>1.Bit Banging</a:t>
            </a:r>
            <a:endParaRPr lang="ko-KR" altLang="en-US" sz="12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C886F3A-1FFB-42A4-AE67-C1C573D4B027}"/>
              </a:ext>
            </a:extLst>
          </p:cNvPr>
          <p:cNvSpPr txBox="1"/>
          <p:nvPr/>
        </p:nvSpPr>
        <p:spPr>
          <a:xfrm>
            <a:off x="4474029" y="1271812"/>
            <a:ext cx="2427514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1200" dirty="0"/>
              <a:t>1.Bit Banging – R/W Separate</a:t>
            </a:r>
            <a:endParaRPr lang="ko-KR" altLang="en-US" sz="12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3E21690-0892-4729-B0D2-5217303BF046}"/>
              </a:ext>
            </a:extLst>
          </p:cNvPr>
          <p:cNvSpPr txBox="1"/>
          <p:nvPr/>
        </p:nvSpPr>
        <p:spPr>
          <a:xfrm>
            <a:off x="350873" y="6213979"/>
            <a:ext cx="84438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*</a:t>
            </a:r>
            <a:r>
              <a:rPr lang="ko-KR" altLang="en-US" sz="1200" dirty="0"/>
              <a:t>비트 </a:t>
            </a:r>
            <a:r>
              <a:rPr lang="ko-KR" altLang="en-US" sz="1200" dirty="0" err="1"/>
              <a:t>뱅잉</a:t>
            </a:r>
            <a:r>
              <a:rPr lang="en-US" altLang="ko-KR" sz="1200" dirty="0"/>
              <a:t>(Bit Banging)</a:t>
            </a:r>
            <a:r>
              <a:rPr lang="ko-KR" altLang="en-US" sz="1200" dirty="0"/>
              <a:t>이란 데이터 통신을 전용 하드웨어를 사용하지 않고 소프트웨어로 처리하는 것을 말한다</a:t>
            </a:r>
            <a:r>
              <a:rPr lang="en-US" altLang="ko-KR" sz="1200" dirty="0"/>
              <a:t>.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787748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67810-B287-45A9-AA2A-419C69AF5977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15" name="Text Box 3">
            <a:extLst>
              <a:ext uri="{FF2B5EF4-FFF2-40B4-BE49-F238E27FC236}">
                <a16:creationId xmlns:a16="http://schemas.microsoft.com/office/drawing/2014/main" id="{BFF40C48-B29B-474A-87AD-FBDF22CEAF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06" y="26871"/>
            <a:ext cx="5622351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2. </a:t>
            </a:r>
            <a:r>
              <a:rPr lang="ko-KR" altLang="en-US" sz="2000" b="1" dirty="0">
                <a:solidFill>
                  <a:schemeClr val="accent1">
                    <a:lumMod val="50000"/>
                  </a:schemeClr>
                </a:solidFill>
              </a:rPr>
              <a:t>통신 </a:t>
            </a:r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Specification -1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9C8F7D21-2CF3-4B8C-98FC-205A9C587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608" y="933610"/>
            <a:ext cx="9469171" cy="5982535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67654EF1-C726-40D8-9A36-CBFEC9086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6541" y="5424240"/>
            <a:ext cx="5953956" cy="819264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EC615797-549B-4DFB-8455-0015F4F606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104" t="67227" r="1370"/>
          <a:stretch/>
        </p:blipFill>
        <p:spPr>
          <a:xfrm>
            <a:off x="323851" y="3835107"/>
            <a:ext cx="9277350" cy="146024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B65EDDEB-104A-423C-BA8E-4FE9328BB97F}"/>
              </a:ext>
            </a:extLst>
          </p:cNvPr>
          <p:cNvSpPr txBox="1"/>
          <p:nvPr/>
        </p:nvSpPr>
        <p:spPr>
          <a:xfrm>
            <a:off x="323851" y="512816"/>
            <a:ext cx="906689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- </a:t>
            </a:r>
            <a:r>
              <a:rPr lang="ko-KR" altLang="en-US" sz="2000" dirty="0"/>
              <a:t>통신은 크게</a:t>
            </a:r>
            <a:r>
              <a:rPr lang="en-US" altLang="ko-KR" sz="2000" dirty="0"/>
              <a:t> 3</a:t>
            </a:r>
            <a:r>
              <a:rPr lang="ko-KR" altLang="en-US" sz="2000" dirty="0"/>
              <a:t>개의 </a:t>
            </a:r>
            <a:r>
              <a:rPr lang="en-US" altLang="ko-KR" sz="2000" dirty="0"/>
              <a:t>Phase</a:t>
            </a:r>
            <a:r>
              <a:rPr lang="ko-KR" altLang="en-US" sz="2000" dirty="0"/>
              <a:t>로 나뉜다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1600" b="1" dirty="0"/>
              <a:t>1.Reset Sequence</a:t>
            </a:r>
          </a:p>
          <a:p>
            <a:r>
              <a:rPr lang="en-US" altLang="ko-KR" sz="1600" dirty="0"/>
              <a:t>-</a:t>
            </a:r>
            <a:r>
              <a:rPr lang="ko-KR" altLang="en-US" sz="1600" dirty="0"/>
              <a:t>통신 시작을 위해 </a:t>
            </a:r>
            <a:r>
              <a:rPr lang="en-US" altLang="ko-KR" sz="1600" dirty="0"/>
              <a:t>Slave</a:t>
            </a:r>
            <a:r>
              <a:rPr lang="ko-KR" altLang="en-US" sz="1600" dirty="0"/>
              <a:t>가 </a:t>
            </a:r>
            <a:r>
              <a:rPr lang="en-US" altLang="ko-KR" sz="1600" dirty="0"/>
              <a:t>on-line </a:t>
            </a:r>
            <a:r>
              <a:rPr lang="ko-KR" altLang="en-US" sz="1600" dirty="0"/>
              <a:t>상태인지 확인하는 </a:t>
            </a:r>
            <a:r>
              <a:rPr lang="en-US" altLang="ko-KR" sz="1600" dirty="0"/>
              <a:t>Sequence (*Host : Reset Pulse / Slave : Presence Pulse)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2.ROM CMD sequence</a:t>
            </a:r>
          </a:p>
          <a:p>
            <a:r>
              <a:rPr lang="en-US" altLang="ko-KR" sz="1600" dirty="0"/>
              <a:t>-</a:t>
            </a:r>
            <a:r>
              <a:rPr lang="ko-KR" altLang="en-US" sz="1600" dirty="0"/>
              <a:t>동작한 </a:t>
            </a:r>
            <a:r>
              <a:rPr lang="en-US" altLang="ko-KR" sz="1600" dirty="0"/>
              <a:t>Device</a:t>
            </a:r>
            <a:r>
              <a:rPr lang="ko-KR" altLang="en-US" sz="1600" dirty="0"/>
              <a:t>를 선정</a:t>
            </a:r>
            <a:r>
              <a:rPr lang="en-US" altLang="ko-KR" sz="1600" dirty="0"/>
              <a:t>(*ROM ID </a:t>
            </a:r>
            <a:r>
              <a:rPr lang="ko-KR" altLang="en-US" sz="1600" dirty="0"/>
              <a:t>확인</a:t>
            </a:r>
            <a:r>
              <a:rPr lang="en-US" altLang="ko-KR" sz="1600" dirty="0"/>
              <a:t>)</a:t>
            </a:r>
            <a:r>
              <a:rPr lang="ko-KR" altLang="en-US" sz="1600" dirty="0"/>
              <a:t>하기 위한 </a:t>
            </a:r>
            <a:r>
              <a:rPr lang="en-US" altLang="ko-KR" sz="1600" dirty="0"/>
              <a:t>Sequence 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3.Function Sequence</a:t>
            </a:r>
          </a:p>
          <a:p>
            <a:r>
              <a:rPr lang="en-US" altLang="ko-KR" sz="1600" dirty="0"/>
              <a:t>-Device </a:t>
            </a:r>
            <a:r>
              <a:rPr lang="ko-KR" altLang="en-US" sz="1600" dirty="0"/>
              <a:t>동작 </a:t>
            </a:r>
            <a:r>
              <a:rPr lang="en-US" altLang="ko-KR" sz="1600" dirty="0"/>
              <a:t>Sequence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33E63AE9-FDC3-4A54-987A-78F02DB8856F}"/>
              </a:ext>
            </a:extLst>
          </p:cNvPr>
          <p:cNvCxnSpPr>
            <a:cxnSpLocks/>
          </p:cNvCxnSpPr>
          <p:nvPr/>
        </p:nvCxnSpPr>
        <p:spPr>
          <a:xfrm>
            <a:off x="2571750" y="4277150"/>
            <a:ext cx="754791" cy="11470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9EB78E2C-85E5-48E8-842A-97BBCA4DBE2A}"/>
              </a:ext>
            </a:extLst>
          </p:cNvPr>
          <p:cNvCxnSpPr>
            <a:cxnSpLocks/>
          </p:cNvCxnSpPr>
          <p:nvPr/>
        </p:nvCxnSpPr>
        <p:spPr>
          <a:xfrm>
            <a:off x="4457700" y="4277150"/>
            <a:ext cx="4822797" cy="11470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157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15315</TotalTime>
  <Words>1622</Words>
  <Application>Microsoft Office PowerPoint</Application>
  <PresentationFormat>A4 용지(210x297mm)</PresentationFormat>
  <Paragraphs>245</Paragraphs>
  <Slides>21</Slides>
  <Notes>21</Notes>
  <HiddenSlides>0</HiddenSlides>
  <MMClips>0</MMClips>
  <ScaleCrop>false</ScaleCrop>
  <HeadingPairs>
    <vt:vector size="8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4" baseType="lpstr">
      <vt:lpstr>-apple-system</vt:lpstr>
      <vt:lpstr>HY헤드라인M</vt:lpstr>
      <vt:lpstr>굴림</vt:lpstr>
      <vt:lpstr>돋움</vt:lpstr>
      <vt:lpstr>맑은 고딕</vt:lpstr>
      <vt:lpstr>Arial</vt:lpstr>
      <vt:lpstr>Calibri</vt:lpstr>
      <vt:lpstr>Calibri Light</vt:lpstr>
      <vt:lpstr>Roboto</vt:lpstr>
      <vt:lpstr>Tahoma</vt:lpstr>
      <vt:lpstr>Wingdings</vt:lpstr>
      <vt:lpstr>Office 테마</vt:lpstr>
      <vt:lpstr>패키지</vt:lpstr>
      <vt:lpstr>PowerPoint 프레젠테이션</vt:lpstr>
      <vt:lpstr>PowerPoint 프레젠테이션</vt:lpstr>
      <vt:lpstr>PowerPoint 프레젠테이션</vt:lpstr>
      <vt:lpstr>1-Wire Protocol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이기화</dc:creator>
  <cp:lastModifiedBy>jyjeon_2</cp:lastModifiedBy>
  <cp:revision>314</cp:revision>
  <cp:lastPrinted>2023-01-05T06:07:03Z</cp:lastPrinted>
  <dcterms:created xsi:type="dcterms:W3CDTF">2023-01-05T05:45:56Z</dcterms:created>
  <dcterms:modified xsi:type="dcterms:W3CDTF">2024-12-30T23:35:35Z</dcterms:modified>
</cp:coreProperties>
</file>

<file path=docProps/thumbnail.jpeg>
</file>